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94" r:id="rId3"/>
    <p:sldId id="320" r:id="rId4"/>
    <p:sldId id="321" r:id="rId5"/>
    <p:sldId id="374" r:id="rId6"/>
    <p:sldId id="373" r:id="rId7"/>
    <p:sldId id="375" r:id="rId8"/>
    <p:sldId id="305" r:id="rId9"/>
    <p:sldId id="343" r:id="rId10"/>
    <p:sldId id="318" r:id="rId11"/>
    <p:sldId id="319" r:id="rId12"/>
    <p:sldId id="299" r:id="rId13"/>
    <p:sldId id="378" r:id="rId14"/>
    <p:sldId id="339" r:id="rId15"/>
    <p:sldId id="379" r:id="rId16"/>
    <p:sldId id="380" r:id="rId17"/>
    <p:sldId id="381" r:id="rId18"/>
    <p:sldId id="340" r:id="rId19"/>
    <p:sldId id="383" r:id="rId21"/>
    <p:sldId id="382" r:id="rId22"/>
    <p:sldId id="341" r:id="rId23"/>
    <p:sldId id="342" r:id="rId24"/>
    <p:sldId id="269" r:id="rId25"/>
    <p:sldId id="276" r:id="rId26"/>
    <p:sldId id="352" r:id="rId27"/>
    <p:sldId id="353" r:id="rId28"/>
    <p:sldId id="298" r:id="rId29"/>
    <p:sldId id="344" r:id="rId30"/>
    <p:sldId id="304" r:id="rId31"/>
    <p:sldId id="271" r:id="rId32"/>
    <p:sldId id="346" r:id="rId33"/>
    <p:sldId id="351" r:id="rId34"/>
    <p:sldId id="350" r:id="rId35"/>
    <p:sldId id="347" r:id="rId36"/>
    <p:sldId id="376" r:id="rId37"/>
    <p:sldId id="366" r:id="rId38"/>
    <p:sldId id="306" r:id="rId39"/>
    <p:sldId id="377" r:id="rId40"/>
    <p:sldId id="367" r:id="rId41"/>
    <p:sldId id="412" r:id="rId42"/>
    <p:sldId id="413" r:id="rId43"/>
    <p:sldId id="297" r:id="rId4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DF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00" autoAdjust="0"/>
    <p:restoredTop sz="99299" autoAdjust="0"/>
  </p:normalViewPr>
  <p:slideViewPr>
    <p:cSldViewPr snapToGrid="0" showGuides="1">
      <p:cViewPr>
        <p:scale>
          <a:sx n="60" d="100"/>
          <a:sy n="60" d="100"/>
        </p:scale>
        <p:origin x="-898" y="-221"/>
      </p:cViewPr>
      <p:guideLst>
        <p:guide orient="horz" pos="2261"/>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0" vertOverflow="ellipsis" vert="horz" wrap="square" anchor="ctr" anchorCtr="1"/>
        <a:lstStyle/>
        <a:p>
          <a:pPr>
            <a:defRPr lang="zh-CN" sz="1400" b="0" i="0" u="none" strike="noStrike" kern="1200" spc="0" baseline="0">
              <a:solidFill>
                <a:schemeClr val="tx1">
                  <a:lumMod val="65000"/>
                  <a:lumOff val="35000"/>
                </a:schemeClr>
              </a:solidFill>
              <a:latin typeface="+mn-lt"/>
              <a:ea typeface="+mn-ea"/>
              <a:cs typeface="+mn-cs"/>
            </a:defRPr>
          </a:pPr>
        </a:p>
      </c:txPr>
    </c:title>
    <c:autoTitleDeleted val="0"/>
    <c:plotArea>
      <c:layout/>
      <c:barChart>
        <c:barDir val="col"/>
        <c:grouping val="clustered"/>
        <c:varyColors val="0"/>
        <c:ser>
          <c:idx val="0"/>
          <c:order val="0"/>
          <c:tx>
            <c:strRef>
              <c:f>Sheet1!$B$1</c:f>
              <c:strCache>
                <c:ptCount val="1"/>
                <c:pt idx="0">
                  <c:v/>
                </c:pt>
              </c:strCache>
            </c:strRef>
          </c:tx>
          <c:spPr>
            <a:solidFill>
              <a:schemeClr val="accent1"/>
            </a:solidFill>
            <a:ln>
              <a:noFill/>
            </a:ln>
            <a:effectLst/>
          </c:spPr>
          <c:invertIfNegative val="0"/>
          <c:dPt>
            <c:idx val="0"/>
            <c:invertIfNegative val="0"/>
            <c:bubble3D val="0"/>
            <c:spPr>
              <a:solidFill>
                <a:srgbClr val="00B050"/>
              </a:solidFill>
              <a:ln>
                <a:noFill/>
              </a:ln>
              <a:effectLst/>
            </c:spPr>
          </c:dPt>
          <c:dPt>
            <c:idx val="1"/>
            <c:invertIfNegative val="0"/>
            <c:bubble3D val="0"/>
            <c:spPr>
              <a:solidFill>
                <a:srgbClr val="92D050"/>
              </a:solidFill>
              <a:ln>
                <a:noFill/>
              </a:ln>
              <a:effectLst/>
            </c:spPr>
          </c:dPt>
          <c:dLbls>
            <c:delete val="1"/>
          </c:dLbls>
          <c:cat>
            <c:strRef>
              <c:f>Sheet1!$A$2:$A$3</c:f>
              <c:strCache>
                <c:ptCount val="2"/>
                <c:pt idx="0">
                  <c:v>肥料应用试点</c:v>
                </c:pt>
                <c:pt idx="1">
                  <c:v>肥料生产试点</c:v>
                </c:pt>
              </c:strCache>
            </c:strRef>
          </c:cat>
          <c:val>
            <c:numRef>
              <c:f>Sheet1!$B$2:$B$3</c:f>
              <c:numCache>
                <c:formatCode>General</c:formatCode>
                <c:ptCount val="2"/>
                <c:pt idx="0">
                  <c:v>45</c:v>
                </c:pt>
                <c:pt idx="1">
                  <c:v>95</c:v>
                </c:pt>
              </c:numCache>
            </c:numRef>
          </c:val>
        </c:ser>
        <c:dLbls>
          <c:showLegendKey val="0"/>
          <c:showVal val="0"/>
          <c:showCatName val="0"/>
          <c:showSerName val="0"/>
          <c:showPercent val="0"/>
          <c:showBubbleSize val="0"/>
        </c:dLbls>
        <c:gapWidth val="219"/>
        <c:overlap val="-27"/>
        <c:axId val="763469679"/>
        <c:axId val="537930100"/>
      </c:barChart>
      <c:catAx>
        <c:axId val="763469679"/>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1800" b="1" i="0" u="none" strike="noStrike" kern="1200" baseline="0">
                <a:solidFill>
                  <a:schemeClr val="bg2">
                    <a:lumMod val="50000"/>
                  </a:schemeClr>
                </a:solidFill>
                <a:latin typeface="+mn-lt"/>
                <a:ea typeface="+mn-ea"/>
                <a:cs typeface="+mn-cs"/>
              </a:defRPr>
            </a:pPr>
          </a:p>
        </c:txPr>
        <c:crossAx val="537930100"/>
        <c:crosses val="autoZero"/>
        <c:auto val="1"/>
        <c:lblAlgn val="ctr"/>
        <c:lblOffset val="100"/>
        <c:noMultiLvlLbl val="0"/>
      </c:catAx>
      <c:valAx>
        <c:axId val="537930100"/>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763469679"/>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mn-lt"/>
                <a:ea typeface="+mn-ea"/>
                <a:cs typeface="+mn-cs"/>
              </a:defRPr>
            </a:pPr>
            <a:r>
              <a:t>肥料生产试点</a:t>
            </a:r>
          </a:p>
        </c:rich>
      </c:tx>
      <c:layout/>
      <c:overlay val="0"/>
      <c:spPr>
        <a:noFill/>
        <a:ln>
          <a:noFill/>
        </a:ln>
        <a:effectLst/>
      </c:spPr>
    </c:title>
    <c:autoTitleDeleted val="0"/>
    <c:plotArea>
      <c:layout/>
      <c:doughnutChart>
        <c:varyColors val="1"/>
        <c:ser>
          <c:idx val="0"/>
          <c:order val="0"/>
          <c:tx>
            <c:strRef>
              <c:f>Sheet1!$B$1</c:f>
              <c:strCache>
                <c:ptCount val="1"/>
                <c:pt idx="0">
                  <c:v>列1</c:v>
                </c:pt>
              </c:strCache>
            </c:strRef>
          </c:tx>
          <c:spPr>
            <a:solidFill>
              <a:srgbClr val="FFC000"/>
            </a:solidFill>
          </c:spPr>
          <c:explosion val="0"/>
          <c:dPt>
            <c:idx val="0"/>
            <c:bubble3D val="0"/>
            <c:spPr>
              <a:solidFill>
                <a:srgbClr val="FFC000"/>
              </a:solidFill>
              <a:ln w="19050">
                <a:solidFill>
                  <a:schemeClr val="lt1"/>
                </a:solidFill>
              </a:ln>
              <a:effectLst/>
            </c:spPr>
          </c:dPt>
          <c:dPt>
            <c:idx val="1"/>
            <c:bubble3D val="0"/>
            <c:spPr>
              <a:solidFill>
                <a:schemeClr val="bg2">
                  <a:lumMod val="50000"/>
                </a:schemeClr>
              </a:solidFill>
              <a:ln w="19050">
                <a:solidFill>
                  <a:schemeClr val="lt1"/>
                </a:solidFill>
              </a:ln>
              <a:effectLst/>
            </c:spPr>
          </c:dPt>
          <c:dLbls>
            <c:delete val="1"/>
          </c:dLbls>
          <c:cat>
            <c:strRef>
              <c:f>Sheet1!$A$2:$A$3</c:f>
              <c:strCache>
                <c:ptCount val="2"/>
                <c:pt idx="0">
                  <c:v>HQC推荐</c:v>
                </c:pt>
                <c:pt idx="1">
                  <c:v>其他机构推荐</c:v>
                </c:pt>
              </c:strCache>
            </c:strRef>
          </c:cat>
          <c:val>
            <c:numRef>
              <c:f>Sheet1!$B$2:$B$3</c:f>
              <c:numCache>
                <c:formatCode>General</c:formatCode>
                <c:ptCount val="2"/>
                <c:pt idx="0">
                  <c:v>48</c:v>
                </c:pt>
                <c:pt idx="1">
                  <c:v>47</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9">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1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51CE2A5-0172-41B6-8E8D-43C9BB861717}" type="doc">
      <dgm:prSet loTypeId="urn:microsoft.com/office/officeart/2005/8/layout/hierarchy3#5" loCatId="list" qsTypeId="urn:microsoft.com/office/officeart/2005/8/quickstyle/simple1#7" qsCatId="simple" csTypeId="urn:microsoft.com/office/officeart/2005/8/colors/accent1_2#7" csCatId="accent1" phldr="1"/>
      <dgm:spPr/>
      <dgm:t>
        <a:bodyPr/>
        <a:lstStyle/>
        <a:p>
          <a:endParaRPr lang="zh-CN" altLang="en-US"/>
        </a:p>
      </dgm:t>
    </dgm:pt>
    <dgm:pt modelId="{838415EA-B999-43FB-B22D-0F5EEEDF13E8}">
      <dgm:prSet phldrT="[文本]" phldr="0" custT="1"/>
      <dgm:spPr>
        <a:solidFill>
          <a:srgbClr val="00B050"/>
        </a:solidFill>
      </dgm:spPr>
      <dgm:t>
        <a:bodyPr vert="horz" wrap="square"/>
        <a:p>
          <a:pPr>
            <a:lnSpc>
              <a:spcPct val="100000"/>
            </a:lnSpc>
            <a:spcBef>
              <a:spcPct val="0"/>
            </a:spcBef>
            <a:spcAft>
              <a:spcPct val="35000"/>
            </a:spcAft>
          </a:pPr>
          <a:r>
            <a:rPr lang="zh-CN" sz="2800">
              <a:sym typeface="+mn-ea"/>
            </a:rPr>
            <a:t>优质</a:t>
          </a:r>
          <a:r>
            <a:rPr lang="zh-CN" sz="2800">
              <a:sym typeface="+mn-ea"/>
            </a:rPr>
            <a:t/>
          </a:r>
          <a:endParaRPr lang="zh-CN" sz="2800">
            <a:sym typeface="+mn-ea"/>
          </a:endParaRPr>
        </a:p>
      </dgm:t>
    </dgm:pt>
    <dgm:pt modelId="{D617BAE6-C832-46F8-A320-D629646DA0B7}" cxnId="{8FA7ACBC-FD17-4ACC-935D-495352C979AF}" type="parTrans">
      <dgm:prSet/>
      <dgm:spPr/>
      <dgm:t>
        <a:bodyPr/>
        <a:lstStyle/>
        <a:p>
          <a:endParaRPr lang="zh-CN" altLang="en-US"/>
        </a:p>
      </dgm:t>
    </dgm:pt>
    <dgm:pt modelId="{7B851279-71C8-443E-8DB9-B0F5349D6C01}" cxnId="{8FA7ACBC-FD17-4ACC-935D-495352C979AF}" type="sibTrans">
      <dgm:prSet/>
      <dgm:spPr/>
      <dgm:t>
        <a:bodyPr/>
        <a:lstStyle/>
        <a:p>
          <a:endParaRPr lang="zh-CN" altLang="en-US"/>
        </a:p>
      </dgm:t>
    </dgm:pt>
    <dgm:pt modelId="{AE3CAE7E-23AB-4594-8FF2-25DA107CBDD9}">
      <dgm:prSet phldrT="[文本]" custT="1"/>
      <dgm:spPr/>
      <dgm:t>
        <a:bodyPr/>
        <a:lstStyle/>
        <a:p>
          <a:r>
            <a:rPr lang="zh-CN" altLang="en-US" sz="2000" dirty="0" smtClean="0"/>
            <a:t>指标</a:t>
          </a:r>
          <a:r>
            <a:rPr lang="en-US" altLang="zh-CN" sz="2000" dirty="0" smtClean="0"/>
            <a:t>1</a:t>
          </a:r>
          <a:endParaRPr lang="zh-CN" altLang="en-US" sz="2000" dirty="0"/>
        </a:p>
      </dgm:t>
    </dgm:pt>
    <dgm:pt modelId="{10F8DE92-147A-4818-9E5F-B753015BBD7E}" cxnId="{64C6DFBE-4F57-451A-85D4-CEC559C3BE04}" type="parTrans">
      <dgm:prSet/>
      <dgm:spPr/>
      <dgm:t>
        <a:bodyPr/>
        <a:lstStyle/>
        <a:p>
          <a:endParaRPr lang="zh-CN" altLang="en-US"/>
        </a:p>
      </dgm:t>
    </dgm:pt>
    <dgm:pt modelId="{6E3142F4-1C2D-4FC0-B26C-837DBD84FF98}" cxnId="{64C6DFBE-4F57-451A-85D4-CEC559C3BE04}" type="sibTrans">
      <dgm:prSet/>
      <dgm:spPr/>
      <dgm:t>
        <a:bodyPr/>
        <a:lstStyle/>
        <a:p>
          <a:endParaRPr lang="zh-CN" altLang="en-US"/>
        </a:p>
      </dgm:t>
    </dgm:pt>
    <dgm:pt modelId="{52107E16-5C8C-498F-8E89-A33FB9B3E31C}">
      <dgm:prSet phldrT="[文本]" custT="1"/>
      <dgm:spPr/>
      <dgm:t>
        <a:bodyPr/>
        <a:lstStyle/>
        <a:p>
          <a:r>
            <a:rPr lang="zh-CN" altLang="en-US" sz="2000" dirty="0" smtClean="0"/>
            <a:t>指标</a:t>
          </a:r>
          <a:r>
            <a:rPr lang="en-US" altLang="zh-CN" sz="2000" dirty="0" smtClean="0"/>
            <a:t>2</a:t>
          </a:r>
          <a:endParaRPr lang="zh-CN" altLang="en-US" sz="2000" dirty="0"/>
        </a:p>
      </dgm:t>
    </dgm:pt>
    <dgm:pt modelId="{5EE43A5E-0E32-43CA-B798-11C672BC4E6A}" cxnId="{B73BC973-545A-4041-9947-2A9581C8F7C0}" type="parTrans">
      <dgm:prSet/>
      <dgm:spPr/>
      <dgm:t>
        <a:bodyPr/>
        <a:lstStyle/>
        <a:p>
          <a:endParaRPr lang="zh-CN" altLang="en-US"/>
        </a:p>
      </dgm:t>
    </dgm:pt>
    <dgm:pt modelId="{8A15AA3B-8EEF-4EFF-8821-A189B7F2593E}" cxnId="{B73BC973-545A-4041-9947-2A9581C8F7C0}" type="sibTrans">
      <dgm:prSet/>
      <dgm:spPr/>
      <dgm:t>
        <a:bodyPr/>
        <a:lstStyle/>
        <a:p>
          <a:endParaRPr lang="zh-CN" altLang="en-US"/>
        </a:p>
      </dgm:t>
    </dgm:pt>
    <dgm:pt modelId="{DE7B1A29-0E64-4E69-BA6F-592A1705274E}">
      <dgm:prSet phldrT="[文本]" phldr="0" custT="1"/>
      <dgm:spPr/>
      <dgm:t>
        <a:bodyPr vert="horz" wrap="square"/>
        <a:p>
          <a:pPr>
            <a:lnSpc>
              <a:spcPct val="100000"/>
            </a:lnSpc>
            <a:spcBef>
              <a:spcPct val="0"/>
            </a:spcBef>
            <a:spcAft>
              <a:spcPct val="35000"/>
            </a:spcAft>
          </a:pPr>
          <a:r>
            <a:rPr lang="zh-CN" altLang="en-US" sz="1800" dirty="0" smtClean="0"/>
            <a:t>指标</a:t>
          </a:r>
          <a:r>
            <a:rPr lang="en-US" sz="1800" dirty="0" smtClean="0"/>
            <a:t>…</a:t>
          </a:r>
          <a:endParaRPr lang="en-US" sz="1800" dirty="0" smtClean="0"/>
        </a:p>
      </dgm:t>
    </dgm:pt>
    <dgm:pt modelId="{F2080259-AFE4-4B4D-8A29-74C6F49F96F0}" cxnId="{2493A637-D8B2-4BD4-8563-0D12B629DAB6}" type="parTrans">
      <dgm:prSet/>
      <dgm:spPr/>
      <dgm:t>
        <a:bodyPr/>
        <a:lstStyle/>
        <a:p>
          <a:endParaRPr lang="zh-CN" altLang="en-US"/>
        </a:p>
      </dgm:t>
    </dgm:pt>
    <dgm:pt modelId="{488D9AC2-250A-4E25-B68B-BEA2CF6E5ABB}" cxnId="{2493A637-D8B2-4BD4-8563-0D12B629DAB6}" type="sibTrans">
      <dgm:prSet/>
      <dgm:spPr/>
      <dgm:t>
        <a:bodyPr/>
        <a:lstStyle/>
        <a:p>
          <a:endParaRPr lang="zh-CN" altLang="en-US"/>
        </a:p>
      </dgm:t>
    </dgm:pt>
    <dgm:pt modelId="{E1727B19-A811-48C1-983B-2DA97F779E24}" type="pres">
      <dgm:prSet presAssocID="{B51CE2A5-0172-41B6-8E8D-43C9BB861717}" presName="diagram" presStyleCnt="0">
        <dgm:presLayoutVars>
          <dgm:chPref val="1"/>
          <dgm:dir/>
          <dgm:animOne val="branch"/>
          <dgm:animLvl val="lvl"/>
          <dgm:resizeHandles/>
        </dgm:presLayoutVars>
      </dgm:prSet>
      <dgm:spPr/>
      <dgm:t>
        <a:bodyPr/>
        <a:lstStyle/>
        <a:p>
          <a:endParaRPr lang="zh-CN" altLang="en-US"/>
        </a:p>
      </dgm:t>
    </dgm:pt>
    <dgm:pt modelId="{355A3653-1142-4061-B197-A56F29D340B4}" type="pres">
      <dgm:prSet presAssocID="{838415EA-B999-43FB-B22D-0F5EEEDF13E8}" presName="root" presStyleCnt="0"/>
      <dgm:spPr/>
    </dgm:pt>
    <dgm:pt modelId="{3E7F7347-73D9-4AF5-8FCB-3908C93A3B21}" type="pres">
      <dgm:prSet presAssocID="{838415EA-B999-43FB-B22D-0F5EEEDF13E8}" presName="rootComposite" presStyleCnt="0"/>
      <dgm:spPr/>
    </dgm:pt>
    <dgm:pt modelId="{5DE01C60-0E6A-4D0B-9753-DD08D48DE737}" type="pres">
      <dgm:prSet presAssocID="{838415EA-B999-43FB-B22D-0F5EEEDF13E8}" presName="rootText" presStyleLbl="node1" presStyleIdx="0" presStyleCnt="1" custScaleX="94214"/>
      <dgm:spPr/>
      <dgm:t>
        <a:bodyPr/>
        <a:lstStyle/>
        <a:p>
          <a:endParaRPr lang="zh-CN" altLang="en-US"/>
        </a:p>
      </dgm:t>
    </dgm:pt>
    <dgm:pt modelId="{D549440B-98FA-427A-8B30-334A689521FD}" type="pres">
      <dgm:prSet presAssocID="{838415EA-B999-43FB-B22D-0F5EEEDF13E8}" presName="rootConnector" presStyleCnt="0"/>
      <dgm:spPr/>
      <dgm:t>
        <a:bodyPr/>
        <a:lstStyle/>
        <a:p>
          <a:endParaRPr lang="zh-CN" altLang="en-US"/>
        </a:p>
      </dgm:t>
    </dgm:pt>
    <dgm:pt modelId="{0516FCBF-2981-404D-8D1B-5B525B76A81B}" type="pres">
      <dgm:prSet presAssocID="{838415EA-B999-43FB-B22D-0F5EEEDF13E8}" presName="childShape" presStyleCnt="0"/>
      <dgm:spPr/>
    </dgm:pt>
    <dgm:pt modelId="{F1A52EC0-E159-4ECE-A1BE-AAAF03AE15AC}" type="pres">
      <dgm:prSet presAssocID="{10F8DE92-147A-4818-9E5F-B753015BBD7E}" presName="Name13" presStyleLbl="parChTrans1D2" presStyleIdx="0" presStyleCnt="3"/>
      <dgm:spPr/>
      <dgm:t>
        <a:bodyPr/>
        <a:lstStyle/>
        <a:p>
          <a:endParaRPr lang="zh-CN" altLang="en-US"/>
        </a:p>
      </dgm:t>
    </dgm:pt>
    <dgm:pt modelId="{7398ADE3-9045-48C2-8E72-D16737330DC8}" type="pres">
      <dgm:prSet presAssocID="{AE3CAE7E-23AB-4594-8FF2-25DA107CBDD9}" presName="childText" presStyleLbl="bgAcc1" presStyleIdx="0" presStyleCnt="3">
        <dgm:presLayoutVars>
          <dgm:bulletEnabled val="1"/>
        </dgm:presLayoutVars>
      </dgm:prSet>
      <dgm:spPr/>
      <dgm:t>
        <a:bodyPr/>
        <a:lstStyle/>
        <a:p>
          <a:endParaRPr lang="zh-CN" altLang="en-US"/>
        </a:p>
      </dgm:t>
    </dgm:pt>
    <dgm:pt modelId="{B9F9F4E8-C597-4E73-8CB7-C81EA3117EC6}" type="pres">
      <dgm:prSet presAssocID="{5EE43A5E-0E32-43CA-B798-11C672BC4E6A}" presName="Name13" presStyleLbl="parChTrans1D2" presStyleIdx="1" presStyleCnt="3"/>
      <dgm:spPr/>
      <dgm:t>
        <a:bodyPr/>
        <a:lstStyle/>
        <a:p>
          <a:endParaRPr lang="zh-CN" altLang="en-US"/>
        </a:p>
      </dgm:t>
    </dgm:pt>
    <dgm:pt modelId="{DCAD6019-D383-4481-8AE9-C807456F9CD6}" type="pres">
      <dgm:prSet presAssocID="{52107E16-5C8C-498F-8E89-A33FB9B3E31C}" presName="childText" presStyleLbl="bgAcc1" presStyleIdx="1" presStyleCnt="3">
        <dgm:presLayoutVars>
          <dgm:bulletEnabled val="1"/>
        </dgm:presLayoutVars>
      </dgm:prSet>
      <dgm:spPr/>
      <dgm:t>
        <a:bodyPr/>
        <a:lstStyle/>
        <a:p>
          <a:endParaRPr lang="zh-CN" altLang="en-US"/>
        </a:p>
      </dgm:t>
    </dgm:pt>
    <dgm:pt modelId="{BF8AF34A-2475-4B0D-BED9-658E49E9FCEC}" type="pres">
      <dgm:prSet presAssocID="{F2080259-AFE4-4B4D-8A29-74C6F49F96F0}" presName="Name13" presStyleLbl="parChTrans1D2" presStyleIdx="2" presStyleCnt="3"/>
      <dgm:spPr/>
      <dgm:t>
        <a:bodyPr/>
        <a:lstStyle/>
        <a:p>
          <a:endParaRPr lang="zh-CN" altLang="en-US"/>
        </a:p>
      </dgm:t>
    </dgm:pt>
    <dgm:pt modelId="{DF66B325-CA27-4B55-82D1-9EF369052F9D}" type="pres">
      <dgm:prSet presAssocID="{DE7B1A29-0E64-4E69-BA6F-592A1705274E}" presName="childText" presStyleLbl="bgAcc1" presStyleIdx="2" presStyleCnt="3">
        <dgm:presLayoutVars>
          <dgm:bulletEnabled val="1"/>
        </dgm:presLayoutVars>
      </dgm:prSet>
      <dgm:spPr/>
      <dgm:t>
        <a:bodyPr/>
        <a:lstStyle/>
        <a:p>
          <a:endParaRPr lang="zh-CN" altLang="en-US"/>
        </a:p>
      </dgm:t>
    </dgm:pt>
  </dgm:ptLst>
  <dgm:cxnLst>
    <dgm:cxn modelId="{8FA7ACBC-FD17-4ACC-935D-495352C979AF}" srcId="{B51CE2A5-0172-41B6-8E8D-43C9BB861717}" destId="{838415EA-B999-43FB-B22D-0F5EEEDF13E8}" srcOrd="0" destOrd="0" parTransId="{D617BAE6-C832-46F8-A320-D629646DA0B7}" sibTransId="{7B851279-71C8-443E-8DB9-B0F5349D6C01}"/>
    <dgm:cxn modelId="{64C6DFBE-4F57-451A-85D4-CEC559C3BE04}" srcId="{838415EA-B999-43FB-B22D-0F5EEEDF13E8}" destId="{AE3CAE7E-23AB-4594-8FF2-25DA107CBDD9}" srcOrd="0" destOrd="0" parTransId="{10F8DE92-147A-4818-9E5F-B753015BBD7E}" sibTransId="{6E3142F4-1C2D-4FC0-B26C-837DBD84FF98}"/>
    <dgm:cxn modelId="{B73BC973-545A-4041-9947-2A9581C8F7C0}" srcId="{838415EA-B999-43FB-B22D-0F5EEEDF13E8}" destId="{52107E16-5C8C-498F-8E89-A33FB9B3E31C}" srcOrd="1" destOrd="0" parTransId="{5EE43A5E-0E32-43CA-B798-11C672BC4E6A}" sibTransId="{8A15AA3B-8EEF-4EFF-8821-A189B7F2593E}"/>
    <dgm:cxn modelId="{2493A637-D8B2-4BD4-8563-0D12B629DAB6}" srcId="{838415EA-B999-43FB-B22D-0F5EEEDF13E8}" destId="{DE7B1A29-0E64-4E69-BA6F-592A1705274E}" srcOrd="2" destOrd="0" parTransId="{F2080259-AFE4-4B4D-8A29-74C6F49F96F0}" sibTransId="{488D9AC2-250A-4E25-B68B-BEA2CF6E5ABB}"/>
    <dgm:cxn modelId="{A6B69310-4C13-4796-8716-87DE0BB30B14}" type="presOf" srcId="{B51CE2A5-0172-41B6-8E8D-43C9BB861717}" destId="{E1727B19-A811-48C1-983B-2DA97F779E24}" srcOrd="0" destOrd="0" presId="urn:microsoft.com/office/officeart/2005/8/layout/hierarchy3#5"/>
    <dgm:cxn modelId="{8630E8BD-8EBE-4A5E-94D4-4D2594BA908D}" type="presParOf" srcId="{E1727B19-A811-48C1-983B-2DA97F779E24}" destId="{355A3653-1142-4061-B197-A56F29D340B4}" srcOrd="0" destOrd="0" presId="urn:microsoft.com/office/officeart/2005/8/layout/hierarchy3#5"/>
    <dgm:cxn modelId="{7ED3EBB4-FECC-47D5-A285-FC7B24F49F67}" type="presParOf" srcId="{355A3653-1142-4061-B197-A56F29D340B4}" destId="{3E7F7347-73D9-4AF5-8FCB-3908C93A3B21}" srcOrd="0" destOrd="0" presId="urn:microsoft.com/office/officeart/2005/8/layout/hierarchy3#5"/>
    <dgm:cxn modelId="{FD951040-B98A-4684-BF35-3716274ED0D5}" type="presOf" srcId="{838415EA-B999-43FB-B22D-0F5EEEDF13E8}" destId="{3E7F7347-73D9-4AF5-8FCB-3908C93A3B21}" srcOrd="0" destOrd="0" presId="urn:microsoft.com/office/officeart/2005/8/layout/hierarchy3#5"/>
    <dgm:cxn modelId="{D0A90CCE-C3C3-413D-8802-7BD814941C93}" type="presParOf" srcId="{3E7F7347-73D9-4AF5-8FCB-3908C93A3B21}" destId="{5DE01C60-0E6A-4D0B-9753-DD08D48DE737}" srcOrd="0" destOrd="0" presId="urn:microsoft.com/office/officeart/2005/8/layout/hierarchy3#5"/>
    <dgm:cxn modelId="{BD08B474-A1E9-4804-8165-70137ECA2CA8}" type="presOf" srcId="{838415EA-B999-43FB-B22D-0F5EEEDF13E8}" destId="{5DE01C60-0E6A-4D0B-9753-DD08D48DE737}" srcOrd="0" destOrd="0" presId="urn:microsoft.com/office/officeart/2005/8/layout/hierarchy3#5"/>
    <dgm:cxn modelId="{510D9527-B907-40FD-B6A8-F300177762F7}" type="presParOf" srcId="{3E7F7347-73D9-4AF5-8FCB-3908C93A3B21}" destId="{D549440B-98FA-427A-8B30-334A689521FD}" srcOrd="1" destOrd="0" presId="urn:microsoft.com/office/officeart/2005/8/layout/hierarchy3#5"/>
    <dgm:cxn modelId="{C69B8F15-A6BE-41A3-BDF2-04193ABCE7FD}" type="presOf" srcId="{838415EA-B999-43FB-B22D-0F5EEEDF13E8}" destId="{D549440B-98FA-427A-8B30-334A689521FD}" srcOrd="0" destOrd="0" presId="urn:microsoft.com/office/officeart/2005/8/layout/hierarchy3#5"/>
    <dgm:cxn modelId="{1A235692-5504-42F8-BC18-DD8F80080EA8}" type="presParOf" srcId="{355A3653-1142-4061-B197-A56F29D340B4}" destId="{0516FCBF-2981-404D-8D1B-5B525B76A81B}" srcOrd="1" destOrd="0" presId="urn:microsoft.com/office/officeart/2005/8/layout/hierarchy3#5"/>
    <dgm:cxn modelId="{A5902F94-E293-48C8-B3C0-A8A9B322C86D}" type="presParOf" srcId="{0516FCBF-2981-404D-8D1B-5B525B76A81B}" destId="{F1A52EC0-E159-4ECE-A1BE-AAAF03AE15AC}" srcOrd="0" destOrd="1" presId="urn:microsoft.com/office/officeart/2005/8/layout/hierarchy3#5"/>
    <dgm:cxn modelId="{5E727C6B-7EE1-4843-BA24-81B4C83EC5FE}" type="presOf" srcId="{10F8DE92-147A-4818-9E5F-B753015BBD7E}" destId="{F1A52EC0-E159-4ECE-A1BE-AAAF03AE15AC}" srcOrd="0" destOrd="0" presId="urn:microsoft.com/office/officeart/2005/8/layout/hierarchy3#5"/>
    <dgm:cxn modelId="{E14A20F8-E246-4F78-BB4E-F74B677BBB99}" type="presParOf" srcId="{0516FCBF-2981-404D-8D1B-5B525B76A81B}" destId="{7398ADE3-9045-48C2-8E72-D16737330DC8}" srcOrd="1" destOrd="1" presId="urn:microsoft.com/office/officeart/2005/8/layout/hierarchy3#5"/>
    <dgm:cxn modelId="{D15B30A9-A690-4C0A-8947-C2F15A7861F6}" type="presOf" srcId="{AE3CAE7E-23AB-4594-8FF2-25DA107CBDD9}" destId="{7398ADE3-9045-48C2-8E72-D16737330DC8}" srcOrd="0" destOrd="0" presId="urn:microsoft.com/office/officeart/2005/8/layout/hierarchy3#5"/>
    <dgm:cxn modelId="{DFB07DFA-EFA3-4EB7-B3C4-A4FFDA76728E}" type="presParOf" srcId="{0516FCBF-2981-404D-8D1B-5B525B76A81B}" destId="{B9F9F4E8-C597-4E73-8CB7-C81EA3117EC6}" srcOrd="2" destOrd="1" presId="urn:microsoft.com/office/officeart/2005/8/layout/hierarchy3#5"/>
    <dgm:cxn modelId="{303F3696-7F15-4C74-AC53-634A36642A16}" type="presOf" srcId="{5EE43A5E-0E32-43CA-B798-11C672BC4E6A}" destId="{B9F9F4E8-C597-4E73-8CB7-C81EA3117EC6}" srcOrd="0" destOrd="0" presId="urn:microsoft.com/office/officeart/2005/8/layout/hierarchy3#5"/>
    <dgm:cxn modelId="{71115789-B117-45FB-8404-A25F2FB4AC9A}" type="presParOf" srcId="{0516FCBF-2981-404D-8D1B-5B525B76A81B}" destId="{DCAD6019-D383-4481-8AE9-C807456F9CD6}" srcOrd="3" destOrd="1" presId="urn:microsoft.com/office/officeart/2005/8/layout/hierarchy3#5"/>
    <dgm:cxn modelId="{A074F557-1AE7-4D91-8F9B-B1FDEBC39278}" type="presOf" srcId="{52107E16-5C8C-498F-8E89-A33FB9B3E31C}" destId="{DCAD6019-D383-4481-8AE9-C807456F9CD6}" srcOrd="0" destOrd="0" presId="urn:microsoft.com/office/officeart/2005/8/layout/hierarchy3#5"/>
    <dgm:cxn modelId="{45A72A2E-DA45-495D-A730-03C911E135BD}" type="presParOf" srcId="{0516FCBF-2981-404D-8D1B-5B525B76A81B}" destId="{BF8AF34A-2475-4B0D-BED9-658E49E9FCEC}" srcOrd="4" destOrd="1" presId="urn:microsoft.com/office/officeart/2005/8/layout/hierarchy3#5"/>
    <dgm:cxn modelId="{B0BCD1D8-31CE-4587-99CE-E8A931FDE994}" type="presOf" srcId="{F2080259-AFE4-4B4D-8A29-74C6F49F96F0}" destId="{BF8AF34A-2475-4B0D-BED9-658E49E9FCEC}" srcOrd="0" destOrd="0" presId="urn:microsoft.com/office/officeart/2005/8/layout/hierarchy3#5"/>
    <dgm:cxn modelId="{9124689A-4A70-4684-ABEB-CEBBF6122E5D}" type="presParOf" srcId="{0516FCBF-2981-404D-8D1B-5B525B76A81B}" destId="{DF66B325-CA27-4B55-82D1-9EF369052F9D}" srcOrd="5" destOrd="1" presId="urn:microsoft.com/office/officeart/2005/8/layout/hierarchy3#5"/>
    <dgm:cxn modelId="{F5BBAC22-DFD0-40F4-8BA5-D075C3F9E65C}" type="presOf" srcId="{DE7B1A29-0E64-4E69-BA6F-592A1705274E}" destId="{DF66B325-CA27-4B55-82D1-9EF369052F9D}" srcOrd="0" destOrd="0" presId="urn:microsoft.com/office/officeart/2005/8/layout/hierarchy3#5"/>
  </dgm:cxnLst>
  <dgm:bg>
    <a:noFill/>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1CE2A5-0172-41B6-8E8D-43C9BB861717}" type="doc">
      <dgm:prSet loTypeId="urn:microsoft.com/office/officeart/2005/8/layout/hierarchy3#6" loCatId="list" qsTypeId="urn:microsoft.com/office/officeart/2005/8/quickstyle/simple1#9" qsCatId="simple" csTypeId="urn:microsoft.com/office/officeart/2005/8/colors/accent1_2#9" csCatId="accent1" phldr="1"/>
      <dgm:spPr/>
      <dgm:t>
        <a:bodyPr/>
        <a:lstStyle/>
        <a:p>
          <a:endParaRPr lang="zh-CN" altLang="en-US"/>
        </a:p>
      </dgm:t>
    </dgm:pt>
    <dgm:pt modelId="{838415EA-B999-43FB-B22D-0F5EEEDF13E8}">
      <dgm:prSet phldrT="[文本]" phldr="0" custT="1"/>
      <dgm:spPr>
        <a:solidFill>
          <a:srgbClr val="00B050"/>
        </a:solidFill>
      </dgm:spPr>
      <dgm:t>
        <a:bodyPr vert="horz" wrap="square"/>
        <a:p>
          <a:pPr>
            <a:lnSpc>
              <a:spcPct val="100000"/>
            </a:lnSpc>
            <a:spcBef>
              <a:spcPct val="0"/>
            </a:spcBef>
            <a:spcAft>
              <a:spcPct val="35000"/>
            </a:spcAft>
          </a:pPr>
          <a:r>
            <a:rPr lang="zh-CN" altLang="en-US" sz="2800" dirty="0" smtClean="0">
              <a:sym typeface="+mn-ea"/>
            </a:rPr>
            <a:t>生态</a:t>
          </a:r>
          <a:r>
            <a:rPr sz="6500"/>
            <a:t/>
          </a:r>
          <a:endParaRPr sz="6500"/>
        </a:p>
      </dgm:t>
    </dgm:pt>
    <dgm:pt modelId="{D617BAE6-C832-46F8-A320-D629646DA0B7}" cxnId="{6E3A9EC6-A314-416E-8E75-C0BB42E0F9BA}" type="parTrans">
      <dgm:prSet/>
      <dgm:spPr/>
      <dgm:t>
        <a:bodyPr/>
        <a:lstStyle/>
        <a:p>
          <a:endParaRPr lang="zh-CN" altLang="en-US"/>
        </a:p>
      </dgm:t>
    </dgm:pt>
    <dgm:pt modelId="{7B851279-71C8-443E-8DB9-B0F5349D6C01}" cxnId="{6E3A9EC6-A314-416E-8E75-C0BB42E0F9BA}" type="sibTrans">
      <dgm:prSet/>
      <dgm:spPr/>
      <dgm:t>
        <a:bodyPr/>
        <a:lstStyle/>
        <a:p>
          <a:endParaRPr lang="zh-CN" altLang="en-US"/>
        </a:p>
      </dgm:t>
    </dgm:pt>
    <dgm:pt modelId="{AE3CAE7E-23AB-4594-8FF2-25DA107CBDD9}">
      <dgm:prSet phldrT="[文本]" custT="1"/>
      <dgm:spPr/>
      <dgm:t>
        <a:bodyPr/>
        <a:lstStyle/>
        <a:p>
          <a:r>
            <a:rPr lang="zh-CN" altLang="en-US" sz="2000" dirty="0" smtClean="0"/>
            <a:t>指标</a:t>
          </a:r>
          <a:r>
            <a:rPr lang="en-US" altLang="zh-CN" sz="2000" dirty="0" smtClean="0"/>
            <a:t>1 </a:t>
          </a:r>
          <a:endParaRPr lang="zh-CN" altLang="en-US" sz="2000" dirty="0"/>
        </a:p>
      </dgm:t>
    </dgm:pt>
    <dgm:pt modelId="{10F8DE92-147A-4818-9E5F-B753015BBD7E}" cxnId="{F40E4479-9C93-4CB8-A878-0219C00042AF}" type="parTrans">
      <dgm:prSet/>
      <dgm:spPr/>
      <dgm:t>
        <a:bodyPr/>
        <a:lstStyle/>
        <a:p>
          <a:endParaRPr lang="zh-CN" altLang="en-US"/>
        </a:p>
      </dgm:t>
    </dgm:pt>
    <dgm:pt modelId="{6E3142F4-1C2D-4FC0-B26C-837DBD84FF98}" cxnId="{F40E4479-9C93-4CB8-A878-0219C00042AF}" type="sibTrans">
      <dgm:prSet/>
      <dgm:spPr/>
      <dgm:t>
        <a:bodyPr/>
        <a:lstStyle/>
        <a:p>
          <a:endParaRPr lang="zh-CN" altLang="en-US"/>
        </a:p>
      </dgm:t>
    </dgm:pt>
    <dgm:pt modelId="{52107E16-5C8C-498F-8E89-A33FB9B3E31C}">
      <dgm:prSet phldrT="[文本]" custT="1"/>
      <dgm:spPr/>
      <dgm:t>
        <a:bodyPr/>
        <a:lstStyle/>
        <a:p>
          <a:r>
            <a:rPr lang="zh-CN" altLang="en-US" sz="2000" dirty="0" smtClean="0"/>
            <a:t>指标</a:t>
          </a:r>
          <a:r>
            <a:rPr lang="en-US" altLang="zh-CN" sz="2000" dirty="0" smtClean="0"/>
            <a:t>2</a:t>
          </a:r>
          <a:endParaRPr lang="zh-CN" altLang="en-US" sz="2000" dirty="0"/>
        </a:p>
      </dgm:t>
    </dgm:pt>
    <dgm:pt modelId="{5EE43A5E-0E32-43CA-B798-11C672BC4E6A}" cxnId="{09082B50-0698-4128-A276-D8FE1DBCDCBC}" type="parTrans">
      <dgm:prSet/>
      <dgm:spPr/>
      <dgm:t>
        <a:bodyPr/>
        <a:lstStyle/>
        <a:p>
          <a:endParaRPr lang="zh-CN" altLang="en-US"/>
        </a:p>
      </dgm:t>
    </dgm:pt>
    <dgm:pt modelId="{8A15AA3B-8EEF-4EFF-8821-A189B7F2593E}" cxnId="{09082B50-0698-4128-A276-D8FE1DBCDCBC}" type="sibTrans">
      <dgm:prSet/>
      <dgm:spPr/>
      <dgm:t>
        <a:bodyPr/>
        <a:lstStyle/>
        <a:p>
          <a:endParaRPr lang="zh-CN" altLang="en-US"/>
        </a:p>
      </dgm:t>
    </dgm:pt>
    <dgm:pt modelId="{71844371-D27E-4E5A-8D56-FE8BB5312ADA}">
      <dgm:prSet phldrT="[文本]" phldr="0" custT="1"/>
      <dgm:spPr/>
      <dgm:t>
        <a:bodyPr vert="horz" wrap="square"/>
        <a:p>
          <a:pPr>
            <a:lnSpc>
              <a:spcPct val="100000"/>
            </a:lnSpc>
            <a:spcBef>
              <a:spcPct val="0"/>
            </a:spcBef>
            <a:spcAft>
              <a:spcPct val="35000"/>
            </a:spcAft>
          </a:pPr>
          <a:r>
            <a:rPr lang="zh-CN" altLang="en-US" sz="1800" dirty="0" smtClean="0"/>
            <a:t>指标</a:t>
          </a:r>
          <a:r>
            <a:rPr lang="en-US" sz="1800" dirty="0" smtClean="0"/>
            <a:t>…</a:t>
          </a:r>
          <a:endParaRPr lang="en-US" sz="1800" dirty="0" smtClean="0"/>
        </a:p>
      </dgm:t>
    </dgm:pt>
    <dgm:pt modelId="{E67A37EC-84D8-4037-9E19-FEBCCC612C5D}" cxnId="{4117B098-456D-419D-A071-DC2E6C5F9D41}" type="parTrans">
      <dgm:prSet/>
      <dgm:spPr/>
      <dgm:t>
        <a:bodyPr/>
        <a:lstStyle/>
        <a:p>
          <a:endParaRPr lang="zh-CN" altLang="en-US"/>
        </a:p>
      </dgm:t>
    </dgm:pt>
    <dgm:pt modelId="{39FD72B6-8522-4094-85B6-76C672D0CAB6}" cxnId="{4117B098-456D-419D-A071-DC2E6C5F9D41}" type="sibTrans">
      <dgm:prSet/>
      <dgm:spPr/>
      <dgm:t>
        <a:bodyPr/>
        <a:lstStyle/>
        <a:p>
          <a:endParaRPr lang="zh-CN" altLang="en-US"/>
        </a:p>
      </dgm:t>
    </dgm:pt>
    <dgm:pt modelId="{C57C0075-8D5B-408D-8D3D-6CBB033329BD}">
      <dgm:prSet phldrT="[文本]" phldr="0" custT="1"/>
      <dgm:spPr>
        <a:solidFill>
          <a:srgbClr val="00B050"/>
        </a:solidFill>
      </dgm:spPr>
      <dgm:t>
        <a:bodyPr vert="horz" wrap="square"/>
        <a:p>
          <a:pPr>
            <a:lnSpc>
              <a:spcPct val="100000"/>
            </a:lnSpc>
            <a:spcBef>
              <a:spcPct val="0"/>
            </a:spcBef>
            <a:spcAft>
              <a:spcPct val="35000"/>
            </a:spcAft>
          </a:pPr>
          <a:r>
            <a:rPr lang="zh-CN" altLang="en-US" sz="2800" dirty="0">
              <a:sym typeface="+mn-ea"/>
            </a:rPr>
            <a:t>环保</a:t>
          </a:r>
          <a:r>
            <a:rPr lang="zh-CN" altLang="en-US" sz="2800" dirty="0">
              <a:sym typeface="+mn-ea"/>
            </a:rPr>
            <a:t/>
          </a:r>
          <a:endParaRPr lang="zh-CN" altLang="en-US" sz="2800" dirty="0">
            <a:sym typeface="+mn-ea"/>
          </a:endParaRPr>
        </a:p>
      </dgm:t>
    </dgm:pt>
    <dgm:pt modelId="{E9BA5085-5B03-4E3C-A269-6A307F8E3C16}" cxnId="{C94AD8F4-BA97-4C68-A8B8-7E33392C32D0}" type="parTrans">
      <dgm:prSet/>
      <dgm:spPr/>
      <dgm:t>
        <a:bodyPr/>
        <a:lstStyle/>
        <a:p>
          <a:endParaRPr lang="zh-CN" altLang="en-US"/>
        </a:p>
      </dgm:t>
    </dgm:pt>
    <dgm:pt modelId="{F4E467E0-541A-4C3A-AACC-AEA80D8A168B}" cxnId="{C94AD8F4-BA97-4C68-A8B8-7E33392C32D0}" type="sibTrans">
      <dgm:prSet/>
      <dgm:spPr/>
      <dgm:t>
        <a:bodyPr/>
        <a:lstStyle/>
        <a:p>
          <a:endParaRPr lang="zh-CN" altLang="en-US"/>
        </a:p>
      </dgm:t>
    </dgm:pt>
    <dgm:pt modelId="{F36E77C1-CBEE-4FAC-8C5E-D7E19115D825}">
      <dgm:prSet phldrT="[文本]" custT="1"/>
      <dgm:spPr/>
      <dgm:t>
        <a:bodyPr/>
        <a:lstStyle/>
        <a:p>
          <a:r>
            <a:rPr lang="zh-CN" altLang="en-US" sz="2000" dirty="0" smtClean="0"/>
            <a:t>指标</a:t>
          </a:r>
          <a:r>
            <a:rPr lang="en-US" altLang="zh-CN" sz="2000" dirty="0" smtClean="0"/>
            <a:t>1</a:t>
          </a:r>
          <a:endParaRPr lang="zh-CN" altLang="en-US" sz="2000" dirty="0"/>
        </a:p>
      </dgm:t>
    </dgm:pt>
    <dgm:pt modelId="{90BA657A-3E1A-44B6-9BA1-62C787A9CB39}" cxnId="{775D29E3-E4C5-4A2C-A4EA-BCA2943ADFBE}" type="parTrans">
      <dgm:prSet/>
      <dgm:spPr/>
      <dgm:t>
        <a:bodyPr/>
        <a:lstStyle/>
        <a:p>
          <a:endParaRPr lang="zh-CN" altLang="en-US"/>
        </a:p>
      </dgm:t>
    </dgm:pt>
    <dgm:pt modelId="{98E2FBBE-1899-481E-9B2D-4D617AD7A08D}" cxnId="{775D29E3-E4C5-4A2C-A4EA-BCA2943ADFBE}" type="sibTrans">
      <dgm:prSet/>
      <dgm:spPr/>
      <dgm:t>
        <a:bodyPr/>
        <a:lstStyle/>
        <a:p>
          <a:endParaRPr lang="zh-CN" altLang="en-US"/>
        </a:p>
      </dgm:t>
    </dgm:pt>
    <dgm:pt modelId="{6F9078C6-D9DC-488D-A05B-AA3CB2889D79}">
      <dgm:prSet phldrT="[文本]" custT="1"/>
      <dgm:spPr/>
      <dgm:t>
        <a:bodyPr/>
        <a:lstStyle/>
        <a:p>
          <a:r>
            <a:rPr lang="zh-CN" altLang="en-US" sz="2000" dirty="0" smtClean="0"/>
            <a:t>指标</a:t>
          </a:r>
          <a:r>
            <a:rPr lang="en-US" altLang="zh-CN" sz="2000" dirty="0" smtClean="0"/>
            <a:t>2 </a:t>
          </a:r>
          <a:endParaRPr lang="zh-CN" altLang="en-US" sz="2000" dirty="0"/>
        </a:p>
      </dgm:t>
    </dgm:pt>
    <dgm:pt modelId="{E4E2189E-EDFF-4109-A049-432A1936E9E9}" cxnId="{E86BC9BC-12C0-428F-BD44-2169BD68E6E6}" type="parTrans">
      <dgm:prSet/>
      <dgm:spPr/>
      <dgm:t>
        <a:bodyPr/>
        <a:lstStyle/>
        <a:p>
          <a:endParaRPr lang="zh-CN" altLang="en-US"/>
        </a:p>
      </dgm:t>
    </dgm:pt>
    <dgm:pt modelId="{6AC46C1C-6518-408A-A943-7B48BD2DD7A6}" cxnId="{E86BC9BC-12C0-428F-BD44-2169BD68E6E6}" type="sibTrans">
      <dgm:prSet/>
      <dgm:spPr/>
      <dgm:t>
        <a:bodyPr/>
        <a:lstStyle/>
        <a:p>
          <a:endParaRPr lang="zh-CN" altLang="en-US"/>
        </a:p>
      </dgm:t>
    </dgm:pt>
    <dgm:pt modelId="{9FEE6D4B-2400-45A5-98A9-F0307B29CC3C}">
      <dgm:prSet phldrT="[文本]" phldr="0" custT="1"/>
      <dgm:spPr/>
      <dgm:t>
        <a:bodyPr vert="horz" wrap="square"/>
        <a:p>
          <a:pPr>
            <a:lnSpc>
              <a:spcPct val="100000"/>
            </a:lnSpc>
            <a:spcBef>
              <a:spcPct val="0"/>
            </a:spcBef>
            <a:spcAft>
              <a:spcPct val="35000"/>
            </a:spcAft>
          </a:pPr>
          <a:r>
            <a:rPr lang="zh-CN" altLang="en-US" sz="1800" dirty="0" smtClean="0"/>
            <a:t>指标</a:t>
          </a:r>
          <a:r>
            <a:rPr lang="en-US" altLang="zh-CN" sz="1800" dirty="0" smtClean="0"/>
            <a:t>…</a:t>
          </a:r>
          <a:endParaRPr lang="en-US" altLang="zh-CN" sz="1800" dirty="0" smtClean="0"/>
        </a:p>
      </dgm:t>
    </dgm:pt>
    <dgm:pt modelId="{D6627A9B-D34B-4409-A6EB-15D957B1C683}" cxnId="{BC5C1E0D-604B-449E-AC52-38D272FEA4CA}" type="parTrans">
      <dgm:prSet/>
      <dgm:spPr/>
      <dgm:t>
        <a:bodyPr/>
        <a:lstStyle/>
        <a:p>
          <a:endParaRPr lang="zh-CN" altLang="en-US"/>
        </a:p>
      </dgm:t>
    </dgm:pt>
    <dgm:pt modelId="{5AEF70F2-FFA9-4383-8648-969B6BABB602}" cxnId="{BC5C1E0D-604B-449E-AC52-38D272FEA4CA}" type="sibTrans">
      <dgm:prSet/>
      <dgm:spPr/>
      <dgm:t>
        <a:bodyPr/>
        <a:lstStyle/>
        <a:p>
          <a:endParaRPr lang="zh-CN" altLang="en-US"/>
        </a:p>
      </dgm:t>
    </dgm:pt>
    <dgm:pt modelId="{E1727B19-A811-48C1-983B-2DA97F779E24}" type="pres">
      <dgm:prSet presAssocID="{B51CE2A5-0172-41B6-8E8D-43C9BB861717}" presName="diagram" presStyleCnt="0">
        <dgm:presLayoutVars>
          <dgm:chPref val="1"/>
          <dgm:dir/>
          <dgm:animOne val="branch"/>
          <dgm:animLvl val="lvl"/>
          <dgm:resizeHandles/>
        </dgm:presLayoutVars>
      </dgm:prSet>
      <dgm:spPr/>
      <dgm:t>
        <a:bodyPr/>
        <a:lstStyle/>
        <a:p>
          <a:endParaRPr lang="zh-CN" altLang="en-US"/>
        </a:p>
      </dgm:t>
    </dgm:pt>
    <dgm:pt modelId="{355A3653-1142-4061-B197-A56F29D340B4}" type="pres">
      <dgm:prSet presAssocID="{838415EA-B999-43FB-B22D-0F5EEEDF13E8}" presName="root" presStyleCnt="0"/>
      <dgm:spPr/>
    </dgm:pt>
    <dgm:pt modelId="{3E7F7347-73D9-4AF5-8FCB-3908C93A3B21}" type="pres">
      <dgm:prSet presAssocID="{838415EA-B999-43FB-B22D-0F5EEEDF13E8}" presName="rootComposite" presStyleCnt="0"/>
      <dgm:spPr/>
      <dgm:t>
        <a:bodyPr/>
        <a:lstStyle/>
        <a:p>
          <a:endParaRPr lang="zh-CN" altLang="en-US"/>
        </a:p>
      </dgm:t>
    </dgm:pt>
    <dgm:pt modelId="{5DE01C60-0E6A-4D0B-9753-DD08D48DE737}" type="pres">
      <dgm:prSet presAssocID="{838415EA-B999-43FB-B22D-0F5EEEDF13E8}" presName="rootText" presStyleLbl="node1" presStyleIdx="0" presStyleCnt="2"/>
      <dgm:spPr/>
      <dgm:t>
        <a:bodyPr/>
        <a:lstStyle/>
        <a:p>
          <a:endParaRPr lang="zh-CN" altLang="en-US"/>
        </a:p>
      </dgm:t>
    </dgm:pt>
    <dgm:pt modelId="{D549440B-98FA-427A-8B30-334A689521FD}" type="pres">
      <dgm:prSet presAssocID="{838415EA-B999-43FB-B22D-0F5EEEDF13E8}" presName="rootConnector" presStyleCnt="0"/>
      <dgm:spPr/>
      <dgm:t>
        <a:bodyPr/>
        <a:lstStyle/>
        <a:p>
          <a:endParaRPr lang="zh-CN" altLang="en-US"/>
        </a:p>
      </dgm:t>
    </dgm:pt>
    <dgm:pt modelId="{0516FCBF-2981-404D-8D1B-5B525B76A81B}" type="pres">
      <dgm:prSet presAssocID="{838415EA-B999-43FB-B22D-0F5EEEDF13E8}" presName="childShape" presStyleCnt="0"/>
      <dgm:spPr/>
    </dgm:pt>
    <dgm:pt modelId="{F1A52EC0-E159-4ECE-A1BE-AAAF03AE15AC}" type="pres">
      <dgm:prSet presAssocID="{10F8DE92-147A-4818-9E5F-B753015BBD7E}" presName="Name13" presStyleLbl="parChTrans1D2" presStyleIdx="0" presStyleCnt="6"/>
      <dgm:spPr/>
      <dgm:t>
        <a:bodyPr/>
        <a:lstStyle/>
        <a:p>
          <a:endParaRPr lang="zh-CN" altLang="en-US"/>
        </a:p>
      </dgm:t>
    </dgm:pt>
    <dgm:pt modelId="{7398ADE3-9045-48C2-8E72-D16737330DC8}" type="pres">
      <dgm:prSet presAssocID="{AE3CAE7E-23AB-4594-8FF2-25DA107CBDD9}" presName="childText" presStyleLbl="bgAcc1" presStyleIdx="0" presStyleCnt="6">
        <dgm:presLayoutVars>
          <dgm:bulletEnabled val="1"/>
        </dgm:presLayoutVars>
      </dgm:prSet>
      <dgm:spPr/>
      <dgm:t>
        <a:bodyPr/>
        <a:lstStyle/>
        <a:p>
          <a:endParaRPr lang="zh-CN" altLang="en-US"/>
        </a:p>
      </dgm:t>
    </dgm:pt>
    <dgm:pt modelId="{B9F9F4E8-C597-4E73-8CB7-C81EA3117EC6}" type="pres">
      <dgm:prSet presAssocID="{5EE43A5E-0E32-43CA-B798-11C672BC4E6A}" presName="Name13" presStyleLbl="parChTrans1D2" presStyleIdx="1" presStyleCnt="6"/>
      <dgm:spPr/>
      <dgm:t>
        <a:bodyPr/>
        <a:lstStyle/>
        <a:p>
          <a:endParaRPr lang="zh-CN" altLang="en-US"/>
        </a:p>
      </dgm:t>
    </dgm:pt>
    <dgm:pt modelId="{DCAD6019-D383-4481-8AE9-C807456F9CD6}" type="pres">
      <dgm:prSet presAssocID="{52107E16-5C8C-498F-8E89-A33FB9B3E31C}" presName="childText" presStyleLbl="bgAcc1" presStyleIdx="1" presStyleCnt="6">
        <dgm:presLayoutVars>
          <dgm:bulletEnabled val="1"/>
        </dgm:presLayoutVars>
      </dgm:prSet>
      <dgm:spPr/>
      <dgm:t>
        <a:bodyPr/>
        <a:lstStyle/>
        <a:p>
          <a:endParaRPr lang="zh-CN" altLang="en-US"/>
        </a:p>
      </dgm:t>
    </dgm:pt>
    <dgm:pt modelId="{272D10A4-7C3B-43B4-ABEF-1E279795BEF8}" type="pres">
      <dgm:prSet presAssocID="{E67A37EC-84D8-4037-9E19-FEBCCC612C5D}" presName="Name13" presStyleLbl="parChTrans1D2" presStyleIdx="2" presStyleCnt="6"/>
      <dgm:spPr/>
      <dgm:t>
        <a:bodyPr/>
        <a:lstStyle/>
        <a:p>
          <a:endParaRPr lang="zh-CN" altLang="en-US"/>
        </a:p>
      </dgm:t>
    </dgm:pt>
    <dgm:pt modelId="{A8E7E99F-8699-4F44-8344-A1D564FAEB1C}" type="pres">
      <dgm:prSet presAssocID="{71844371-D27E-4E5A-8D56-FE8BB5312ADA}" presName="childText" presStyleLbl="bgAcc1" presStyleIdx="2" presStyleCnt="6">
        <dgm:presLayoutVars>
          <dgm:bulletEnabled val="1"/>
        </dgm:presLayoutVars>
      </dgm:prSet>
      <dgm:spPr/>
      <dgm:t>
        <a:bodyPr/>
        <a:lstStyle/>
        <a:p>
          <a:endParaRPr lang="zh-CN" altLang="en-US"/>
        </a:p>
      </dgm:t>
    </dgm:pt>
    <dgm:pt modelId="{11429C34-F8EB-417F-B27D-9707DF0BC55D}" type="pres">
      <dgm:prSet presAssocID="{C57C0075-8D5B-408D-8D3D-6CBB033329BD}" presName="root" presStyleCnt="0"/>
      <dgm:spPr/>
    </dgm:pt>
    <dgm:pt modelId="{796945EA-0A2F-4FFA-BDA4-E6BDE6A196DE}" type="pres">
      <dgm:prSet presAssocID="{C57C0075-8D5B-408D-8D3D-6CBB033329BD}" presName="rootComposite" presStyleCnt="0"/>
      <dgm:spPr/>
      <dgm:t>
        <a:bodyPr/>
        <a:lstStyle/>
        <a:p>
          <a:endParaRPr lang="zh-CN" altLang="en-US"/>
        </a:p>
      </dgm:t>
    </dgm:pt>
    <dgm:pt modelId="{FC081BEF-8CDD-4E8E-B332-1DC90DB03583}" type="pres">
      <dgm:prSet presAssocID="{C57C0075-8D5B-408D-8D3D-6CBB033329BD}" presName="rootText" presStyleLbl="node1" presStyleIdx="1" presStyleCnt="2" custScaleX="119695"/>
      <dgm:spPr/>
      <dgm:t>
        <a:bodyPr/>
        <a:lstStyle/>
        <a:p>
          <a:endParaRPr lang="zh-CN" altLang="en-US"/>
        </a:p>
      </dgm:t>
    </dgm:pt>
    <dgm:pt modelId="{74E75640-6663-4B0C-8F45-DB781422861F}" type="pres">
      <dgm:prSet presAssocID="{C57C0075-8D5B-408D-8D3D-6CBB033329BD}" presName="rootConnector" presStyleCnt="0"/>
      <dgm:spPr/>
      <dgm:t>
        <a:bodyPr/>
        <a:lstStyle/>
        <a:p>
          <a:endParaRPr lang="zh-CN" altLang="en-US"/>
        </a:p>
      </dgm:t>
    </dgm:pt>
    <dgm:pt modelId="{6115776B-6309-4336-A667-86321961C7D5}" type="pres">
      <dgm:prSet presAssocID="{C57C0075-8D5B-408D-8D3D-6CBB033329BD}" presName="childShape" presStyleCnt="0"/>
      <dgm:spPr/>
    </dgm:pt>
    <dgm:pt modelId="{ADCD4CB8-E5DF-42E0-80D4-1D13C8BCB10E}" type="pres">
      <dgm:prSet presAssocID="{90BA657A-3E1A-44B6-9BA1-62C787A9CB39}" presName="Name13" presStyleLbl="parChTrans1D2" presStyleIdx="3" presStyleCnt="6"/>
      <dgm:spPr/>
      <dgm:t>
        <a:bodyPr/>
        <a:lstStyle/>
        <a:p>
          <a:endParaRPr lang="zh-CN" altLang="en-US"/>
        </a:p>
      </dgm:t>
    </dgm:pt>
    <dgm:pt modelId="{9086F08D-3D4B-4F67-8DC8-CBE00C2906A7}" type="pres">
      <dgm:prSet presAssocID="{F36E77C1-CBEE-4FAC-8C5E-D7E19115D825}" presName="childText" presStyleLbl="bgAcc1" presStyleIdx="3" presStyleCnt="6">
        <dgm:presLayoutVars>
          <dgm:bulletEnabled val="1"/>
        </dgm:presLayoutVars>
      </dgm:prSet>
      <dgm:spPr/>
      <dgm:t>
        <a:bodyPr/>
        <a:lstStyle/>
        <a:p>
          <a:endParaRPr lang="zh-CN" altLang="en-US"/>
        </a:p>
      </dgm:t>
    </dgm:pt>
    <dgm:pt modelId="{39427160-153F-46C7-B9C1-1AF8E71ED347}" type="pres">
      <dgm:prSet presAssocID="{E4E2189E-EDFF-4109-A049-432A1936E9E9}" presName="Name13" presStyleLbl="parChTrans1D2" presStyleIdx="4" presStyleCnt="6"/>
      <dgm:spPr/>
      <dgm:t>
        <a:bodyPr/>
        <a:lstStyle/>
        <a:p>
          <a:endParaRPr lang="zh-CN" altLang="en-US"/>
        </a:p>
      </dgm:t>
    </dgm:pt>
    <dgm:pt modelId="{B386352B-A02F-433A-9A3B-B06816B7CE78}" type="pres">
      <dgm:prSet presAssocID="{6F9078C6-D9DC-488D-A05B-AA3CB2889D79}" presName="childText" presStyleLbl="bgAcc1" presStyleIdx="4" presStyleCnt="6">
        <dgm:presLayoutVars>
          <dgm:bulletEnabled val="1"/>
        </dgm:presLayoutVars>
      </dgm:prSet>
      <dgm:spPr/>
      <dgm:t>
        <a:bodyPr/>
        <a:lstStyle/>
        <a:p>
          <a:endParaRPr lang="zh-CN" altLang="en-US"/>
        </a:p>
      </dgm:t>
    </dgm:pt>
    <dgm:pt modelId="{67E3DA06-D83C-49AC-B942-2FB7D5B60EB9}" type="pres">
      <dgm:prSet presAssocID="{D6627A9B-D34B-4409-A6EB-15D957B1C683}" presName="Name13" presStyleLbl="parChTrans1D2" presStyleIdx="5" presStyleCnt="6"/>
      <dgm:spPr/>
      <dgm:t>
        <a:bodyPr/>
        <a:lstStyle/>
        <a:p>
          <a:endParaRPr lang="zh-CN" altLang="en-US"/>
        </a:p>
      </dgm:t>
    </dgm:pt>
    <dgm:pt modelId="{DECB1E3E-52EA-4B76-94BE-865913CA5CFC}" type="pres">
      <dgm:prSet presAssocID="{9FEE6D4B-2400-45A5-98A9-F0307B29CC3C}" presName="childText" presStyleLbl="bgAcc1" presStyleIdx="5" presStyleCnt="6">
        <dgm:presLayoutVars>
          <dgm:bulletEnabled val="1"/>
        </dgm:presLayoutVars>
      </dgm:prSet>
      <dgm:spPr/>
      <dgm:t>
        <a:bodyPr/>
        <a:lstStyle/>
        <a:p>
          <a:endParaRPr lang="zh-CN" altLang="en-US"/>
        </a:p>
      </dgm:t>
    </dgm:pt>
  </dgm:ptLst>
  <dgm:cxnLst>
    <dgm:cxn modelId="{6E3A9EC6-A314-416E-8E75-C0BB42E0F9BA}" srcId="{B51CE2A5-0172-41B6-8E8D-43C9BB861717}" destId="{838415EA-B999-43FB-B22D-0F5EEEDF13E8}" srcOrd="0" destOrd="0" parTransId="{D617BAE6-C832-46F8-A320-D629646DA0B7}" sibTransId="{7B851279-71C8-443E-8DB9-B0F5349D6C01}"/>
    <dgm:cxn modelId="{F40E4479-9C93-4CB8-A878-0219C00042AF}" srcId="{838415EA-B999-43FB-B22D-0F5EEEDF13E8}" destId="{AE3CAE7E-23AB-4594-8FF2-25DA107CBDD9}" srcOrd="0" destOrd="0" parTransId="{10F8DE92-147A-4818-9E5F-B753015BBD7E}" sibTransId="{6E3142F4-1C2D-4FC0-B26C-837DBD84FF98}"/>
    <dgm:cxn modelId="{09082B50-0698-4128-A276-D8FE1DBCDCBC}" srcId="{838415EA-B999-43FB-B22D-0F5EEEDF13E8}" destId="{52107E16-5C8C-498F-8E89-A33FB9B3E31C}" srcOrd="1" destOrd="0" parTransId="{5EE43A5E-0E32-43CA-B798-11C672BC4E6A}" sibTransId="{8A15AA3B-8EEF-4EFF-8821-A189B7F2593E}"/>
    <dgm:cxn modelId="{4117B098-456D-419D-A071-DC2E6C5F9D41}" srcId="{838415EA-B999-43FB-B22D-0F5EEEDF13E8}" destId="{71844371-D27E-4E5A-8D56-FE8BB5312ADA}" srcOrd="2" destOrd="0" parTransId="{E67A37EC-84D8-4037-9E19-FEBCCC612C5D}" sibTransId="{39FD72B6-8522-4094-85B6-76C672D0CAB6}"/>
    <dgm:cxn modelId="{C94AD8F4-BA97-4C68-A8B8-7E33392C32D0}" srcId="{B51CE2A5-0172-41B6-8E8D-43C9BB861717}" destId="{C57C0075-8D5B-408D-8D3D-6CBB033329BD}" srcOrd="1" destOrd="0" parTransId="{E9BA5085-5B03-4E3C-A269-6A307F8E3C16}" sibTransId="{F4E467E0-541A-4C3A-AACC-AEA80D8A168B}"/>
    <dgm:cxn modelId="{775D29E3-E4C5-4A2C-A4EA-BCA2943ADFBE}" srcId="{C57C0075-8D5B-408D-8D3D-6CBB033329BD}" destId="{F36E77C1-CBEE-4FAC-8C5E-D7E19115D825}" srcOrd="0" destOrd="1" parTransId="{90BA657A-3E1A-44B6-9BA1-62C787A9CB39}" sibTransId="{98E2FBBE-1899-481E-9B2D-4D617AD7A08D}"/>
    <dgm:cxn modelId="{E86BC9BC-12C0-428F-BD44-2169BD68E6E6}" srcId="{C57C0075-8D5B-408D-8D3D-6CBB033329BD}" destId="{6F9078C6-D9DC-488D-A05B-AA3CB2889D79}" srcOrd="1" destOrd="1" parTransId="{E4E2189E-EDFF-4109-A049-432A1936E9E9}" sibTransId="{6AC46C1C-6518-408A-A943-7B48BD2DD7A6}"/>
    <dgm:cxn modelId="{BC5C1E0D-604B-449E-AC52-38D272FEA4CA}" srcId="{C57C0075-8D5B-408D-8D3D-6CBB033329BD}" destId="{9FEE6D4B-2400-45A5-98A9-F0307B29CC3C}" srcOrd="2" destOrd="1" parTransId="{D6627A9B-D34B-4409-A6EB-15D957B1C683}" sibTransId="{5AEF70F2-FFA9-4383-8648-969B6BABB602}"/>
    <dgm:cxn modelId="{228C5B1E-DB38-461A-A54E-61C6BA99D6E9}" type="presOf" srcId="{B51CE2A5-0172-41B6-8E8D-43C9BB861717}" destId="{E1727B19-A811-48C1-983B-2DA97F779E24}" srcOrd="0" destOrd="0" presId="urn:microsoft.com/office/officeart/2005/8/layout/hierarchy3#6"/>
    <dgm:cxn modelId="{4BF64BE0-D01F-4142-983A-160E5C5AE071}" type="presParOf" srcId="{E1727B19-A811-48C1-983B-2DA97F779E24}" destId="{355A3653-1142-4061-B197-A56F29D340B4}" srcOrd="0" destOrd="0" presId="urn:microsoft.com/office/officeart/2005/8/layout/hierarchy3#6"/>
    <dgm:cxn modelId="{9E757F7D-E09A-402D-90EA-114647A74BB6}" type="presParOf" srcId="{355A3653-1142-4061-B197-A56F29D340B4}" destId="{3E7F7347-73D9-4AF5-8FCB-3908C93A3B21}" srcOrd="0" destOrd="0" presId="urn:microsoft.com/office/officeart/2005/8/layout/hierarchy3#6"/>
    <dgm:cxn modelId="{6CFE2763-780C-45F8-B891-5C4FB04478DD}" type="presOf" srcId="{838415EA-B999-43FB-B22D-0F5EEEDF13E8}" destId="{3E7F7347-73D9-4AF5-8FCB-3908C93A3B21}" srcOrd="0" destOrd="0" presId="urn:microsoft.com/office/officeart/2005/8/layout/hierarchy3#6"/>
    <dgm:cxn modelId="{A6FC49DE-FAFC-4B8B-B160-E6958131155A}" type="presParOf" srcId="{3E7F7347-73D9-4AF5-8FCB-3908C93A3B21}" destId="{5DE01C60-0E6A-4D0B-9753-DD08D48DE737}" srcOrd="0" destOrd="0" presId="urn:microsoft.com/office/officeart/2005/8/layout/hierarchy3#6"/>
    <dgm:cxn modelId="{CC75959B-8778-4B51-A28E-261F396FA5B7}" type="presOf" srcId="{838415EA-B999-43FB-B22D-0F5EEEDF13E8}" destId="{5DE01C60-0E6A-4D0B-9753-DD08D48DE737}" srcOrd="0" destOrd="0" presId="urn:microsoft.com/office/officeart/2005/8/layout/hierarchy3#6"/>
    <dgm:cxn modelId="{398C13AD-779F-4F30-8077-9D13565D890F}" type="presParOf" srcId="{3E7F7347-73D9-4AF5-8FCB-3908C93A3B21}" destId="{D549440B-98FA-427A-8B30-334A689521FD}" srcOrd="1" destOrd="0" presId="urn:microsoft.com/office/officeart/2005/8/layout/hierarchy3#6"/>
    <dgm:cxn modelId="{3F4E3BAA-2FF2-48D2-9F33-0B84480258DF}" type="presOf" srcId="{838415EA-B999-43FB-B22D-0F5EEEDF13E8}" destId="{D549440B-98FA-427A-8B30-334A689521FD}" srcOrd="0" destOrd="0" presId="urn:microsoft.com/office/officeart/2005/8/layout/hierarchy3#6"/>
    <dgm:cxn modelId="{FA55821E-C8AC-4C4D-9DD2-B3CF306CFF32}" type="presParOf" srcId="{355A3653-1142-4061-B197-A56F29D340B4}" destId="{0516FCBF-2981-404D-8D1B-5B525B76A81B}" srcOrd="1" destOrd="0" presId="urn:microsoft.com/office/officeart/2005/8/layout/hierarchy3#6"/>
    <dgm:cxn modelId="{4B02A469-71D1-4258-B1EB-9D737606FA26}" type="presParOf" srcId="{0516FCBF-2981-404D-8D1B-5B525B76A81B}" destId="{F1A52EC0-E159-4ECE-A1BE-AAAF03AE15AC}" srcOrd="0" destOrd="1" presId="urn:microsoft.com/office/officeart/2005/8/layout/hierarchy3#6"/>
    <dgm:cxn modelId="{0F444822-C005-4C3E-BA85-8799D869AEAA}" type="presOf" srcId="{10F8DE92-147A-4818-9E5F-B753015BBD7E}" destId="{F1A52EC0-E159-4ECE-A1BE-AAAF03AE15AC}" srcOrd="0" destOrd="0" presId="urn:microsoft.com/office/officeart/2005/8/layout/hierarchy3#6"/>
    <dgm:cxn modelId="{66DAFC9F-E514-43CA-AE78-B51EF49F879E}" type="presParOf" srcId="{0516FCBF-2981-404D-8D1B-5B525B76A81B}" destId="{7398ADE3-9045-48C2-8E72-D16737330DC8}" srcOrd="1" destOrd="1" presId="urn:microsoft.com/office/officeart/2005/8/layout/hierarchy3#6"/>
    <dgm:cxn modelId="{4D418AE1-D55A-46DD-9C2D-35C828839016}" type="presOf" srcId="{AE3CAE7E-23AB-4594-8FF2-25DA107CBDD9}" destId="{7398ADE3-9045-48C2-8E72-D16737330DC8}" srcOrd="0" destOrd="0" presId="urn:microsoft.com/office/officeart/2005/8/layout/hierarchy3#6"/>
    <dgm:cxn modelId="{3273156F-6FC2-48E7-914D-CF9EBF6190C6}" type="presParOf" srcId="{0516FCBF-2981-404D-8D1B-5B525B76A81B}" destId="{B9F9F4E8-C597-4E73-8CB7-C81EA3117EC6}" srcOrd="2" destOrd="1" presId="urn:microsoft.com/office/officeart/2005/8/layout/hierarchy3#6"/>
    <dgm:cxn modelId="{DED4E3FD-A9AE-4935-A6DC-6706D65671FB}" type="presOf" srcId="{5EE43A5E-0E32-43CA-B798-11C672BC4E6A}" destId="{B9F9F4E8-C597-4E73-8CB7-C81EA3117EC6}" srcOrd="0" destOrd="0" presId="urn:microsoft.com/office/officeart/2005/8/layout/hierarchy3#6"/>
    <dgm:cxn modelId="{DA995758-E4C5-47F1-91AF-B6C92CC4F0A9}" type="presParOf" srcId="{0516FCBF-2981-404D-8D1B-5B525B76A81B}" destId="{DCAD6019-D383-4481-8AE9-C807456F9CD6}" srcOrd="3" destOrd="1" presId="urn:microsoft.com/office/officeart/2005/8/layout/hierarchy3#6"/>
    <dgm:cxn modelId="{9CA9CD78-8376-4F42-B1BF-D6439B3A9F87}" type="presOf" srcId="{52107E16-5C8C-498F-8E89-A33FB9B3E31C}" destId="{DCAD6019-D383-4481-8AE9-C807456F9CD6}" srcOrd="0" destOrd="0" presId="urn:microsoft.com/office/officeart/2005/8/layout/hierarchy3#6"/>
    <dgm:cxn modelId="{AFDFAC49-4BEA-4F17-B715-0A70EB4B15F4}" type="presParOf" srcId="{0516FCBF-2981-404D-8D1B-5B525B76A81B}" destId="{272D10A4-7C3B-43B4-ABEF-1E279795BEF8}" srcOrd="4" destOrd="1" presId="urn:microsoft.com/office/officeart/2005/8/layout/hierarchy3#6"/>
    <dgm:cxn modelId="{9D771C1F-7F4F-4B9B-8B19-043DFF2DCA8F}" type="presOf" srcId="{E67A37EC-84D8-4037-9E19-FEBCCC612C5D}" destId="{272D10A4-7C3B-43B4-ABEF-1E279795BEF8}" srcOrd="0" destOrd="0" presId="urn:microsoft.com/office/officeart/2005/8/layout/hierarchy3#6"/>
    <dgm:cxn modelId="{782DDCA0-C0BA-499B-B4F4-254D7D9834DF}" type="presParOf" srcId="{0516FCBF-2981-404D-8D1B-5B525B76A81B}" destId="{A8E7E99F-8699-4F44-8344-A1D564FAEB1C}" srcOrd="5" destOrd="1" presId="urn:microsoft.com/office/officeart/2005/8/layout/hierarchy3#6"/>
    <dgm:cxn modelId="{7CBF0AEF-5694-4A5F-8563-BB59CC39304A}" type="presOf" srcId="{71844371-D27E-4E5A-8D56-FE8BB5312ADA}" destId="{A8E7E99F-8699-4F44-8344-A1D564FAEB1C}" srcOrd="0" destOrd="0" presId="urn:microsoft.com/office/officeart/2005/8/layout/hierarchy3#6"/>
    <dgm:cxn modelId="{CEB5AE30-7559-4896-8CFB-BC268FCCCC56}" type="presParOf" srcId="{E1727B19-A811-48C1-983B-2DA97F779E24}" destId="{11429C34-F8EB-417F-B27D-9707DF0BC55D}" srcOrd="1" destOrd="0" presId="urn:microsoft.com/office/officeart/2005/8/layout/hierarchy3#6"/>
    <dgm:cxn modelId="{F993C728-9B07-48CF-8195-183049BD65DF}" type="presParOf" srcId="{11429C34-F8EB-417F-B27D-9707DF0BC55D}" destId="{796945EA-0A2F-4FFA-BDA4-E6BDE6A196DE}" srcOrd="0" destOrd="1" presId="urn:microsoft.com/office/officeart/2005/8/layout/hierarchy3#6"/>
    <dgm:cxn modelId="{98E4FBB0-56A6-417D-BCEB-B1186E2FA0A5}" type="presOf" srcId="{C57C0075-8D5B-408D-8D3D-6CBB033329BD}" destId="{796945EA-0A2F-4FFA-BDA4-E6BDE6A196DE}" srcOrd="0" destOrd="0" presId="urn:microsoft.com/office/officeart/2005/8/layout/hierarchy3#6"/>
    <dgm:cxn modelId="{E436B7C9-00DA-47D6-BB6F-E87A456D5220}" type="presParOf" srcId="{796945EA-0A2F-4FFA-BDA4-E6BDE6A196DE}" destId="{FC081BEF-8CDD-4E8E-B332-1DC90DB03583}" srcOrd="0" destOrd="0" presId="urn:microsoft.com/office/officeart/2005/8/layout/hierarchy3#6"/>
    <dgm:cxn modelId="{EC8664CA-819A-423A-AF94-9ABB0200EEAB}" type="presOf" srcId="{C57C0075-8D5B-408D-8D3D-6CBB033329BD}" destId="{FC081BEF-8CDD-4E8E-B332-1DC90DB03583}" srcOrd="0" destOrd="0" presId="urn:microsoft.com/office/officeart/2005/8/layout/hierarchy3#6"/>
    <dgm:cxn modelId="{C8CFDBD6-DC86-4E7C-8391-3A086C6EBD16}" type="presParOf" srcId="{796945EA-0A2F-4FFA-BDA4-E6BDE6A196DE}" destId="{74E75640-6663-4B0C-8F45-DB781422861F}" srcOrd="1" destOrd="0" presId="urn:microsoft.com/office/officeart/2005/8/layout/hierarchy3#6"/>
    <dgm:cxn modelId="{B9D4F454-1107-4ED1-8FB3-9FDAADEB8A60}" type="presOf" srcId="{C57C0075-8D5B-408D-8D3D-6CBB033329BD}" destId="{74E75640-6663-4B0C-8F45-DB781422861F}" srcOrd="0" destOrd="0" presId="urn:microsoft.com/office/officeart/2005/8/layout/hierarchy3#6"/>
    <dgm:cxn modelId="{E4FEC633-6465-4E07-83C6-C33D8D07199C}" type="presParOf" srcId="{11429C34-F8EB-417F-B27D-9707DF0BC55D}" destId="{6115776B-6309-4336-A667-86321961C7D5}" srcOrd="1" destOrd="1" presId="urn:microsoft.com/office/officeart/2005/8/layout/hierarchy3#6"/>
    <dgm:cxn modelId="{FAB63236-5066-4AA4-96F2-4E34EA75DAF7}" type="presParOf" srcId="{6115776B-6309-4336-A667-86321961C7D5}" destId="{ADCD4CB8-E5DF-42E0-80D4-1D13C8BCB10E}" srcOrd="0" destOrd="1" presId="urn:microsoft.com/office/officeart/2005/8/layout/hierarchy3#6"/>
    <dgm:cxn modelId="{A69D82D5-A3EB-483C-A154-CF26D7D6B9FD}" type="presOf" srcId="{90BA657A-3E1A-44B6-9BA1-62C787A9CB39}" destId="{ADCD4CB8-E5DF-42E0-80D4-1D13C8BCB10E}" srcOrd="0" destOrd="0" presId="urn:microsoft.com/office/officeart/2005/8/layout/hierarchy3#6"/>
    <dgm:cxn modelId="{B02A859A-A3B7-4521-91D7-39FE2C6F2275}" type="presParOf" srcId="{6115776B-6309-4336-A667-86321961C7D5}" destId="{9086F08D-3D4B-4F67-8DC8-CBE00C2906A7}" srcOrd="1" destOrd="1" presId="urn:microsoft.com/office/officeart/2005/8/layout/hierarchy3#6"/>
    <dgm:cxn modelId="{E366075C-0405-44A2-914E-4C050EA8BEAE}" type="presOf" srcId="{F36E77C1-CBEE-4FAC-8C5E-D7E19115D825}" destId="{9086F08D-3D4B-4F67-8DC8-CBE00C2906A7}" srcOrd="0" destOrd="0" presId="urn:microsoft.com/office/officeart/2005/8/layout/hierarchy3#6"/>
    <dgm:cxn modelId="{AD72289A-41E4-4898-A159-ACCE35D0DBBD}" type="presParOf" srcId="{6115776B-6309-4336-A667-86321961C7D5}" destId="{39427160-153F-46C7-B9C1-1AF8E71ED347}" srcOrd="2" destOrd="1" presId="urn:microsoft.com/office/officeart/2005/8/layout/hierarchy3#6"/>
    <dgm:cxn modelId="{CF2ACBD9-A292-4A79-8AC0-B7E60AEA4727}" type="presOf" srcId="{E4E2189E-EDFF-4109-A049-432A1936E9E9}" destId="{39427160-153F-46C7-B9C1-1AF8E71ED347}" srcOrd="0" destOrd="0" presId="urn:microsoft.com/office/officeart/2005/8/layout/hierarchy3#6"/>
    <dgm:cxn modelId="{53B69E52-2343-4862-AED8-176FC5D74A2E}" type="presParOf" srcId="{6115776B-6309-4336-A667-86321961C7D5}" destId="{B386352B-A02F-433A-9A3B-B06816B7CE78}" srcOrd="3" destOrd="1" presId="urn:microsoft.com/office/officeart/2005/8/layout/hierarchy3#6"/>
    <dgm:cxn modelId="{AD999414-51A7-4DC1-B8AC-82C736EBE3F7}" type="presOf" srcId="{6F9078C6-D9DC-488D-A05B-AA3CB2889D79}" destId="{B386352B-A02F-433A-9A3B-B06816B7CE78}" srcOrd="0" destOrd="0" presId="urn:microsoft.com/office/officeart/2005/8/layout/hierarchy3#6"/>
    <dgm:cxn modelId="{EE21317C-3AE8-4900-90B4-857A397C82BF}" type="presParOf" srcId="{6115776B-6309-4336-A667-86321961C7D5}" destId="{67E3DA06-D83C-49AC-B942-2FB7D5B60EB9}" srcOrd="4" destOrd="1" presId="urn:microsoft.com/office/officeart/2005/8/layout/hierarchy3#6"/>
    <dgm:cxn modelId="{AF26B18C-2F63-411F-B5ED-1E6B1847423A}" type="presOf" srcId="{D6627A9B-D34B-4409-A6EB-15D957B1C683}" destId="{67E3DA06-D83C-49AC-B942-2FB7D5B60EB9}" srcOrd="0" destOrd="0" presId="urn:microsoft.com/office/officeart/2005/8/layout/hierarchy3#6"/>
    <dgm:cxn modelId="{84D67778-0EAC-430A-A4D4-AADE7105DF2D}" type="presParOf" srcId="{6115776B-6309-4336-A667-86321961C7D5}" destId="{DECB1E3E-52EA-4B76-94BE-865913CA5CFC}" srcOrd="5" destOrd="1" presId="urn:microsoft.com/office/officeart/2005/8/layout/hierarchy3#6"/>
    <dgm:cxn modelId="{CA7EFEB7-A255-4DA2-A7FE-DA36E3DE6A71}" type="presOf" srcId="{9FEE6D4B-2400-45A5-98A9-F0307B29CC3C}" destId="{DECB1E3E-52EA-4B76-94BE-865913CA5CFC}" srcOrd="0" destOrd="0" presId="urn:microsoft.com/office/officeart/2005/8/layout/hierarchy3#6"/>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1CE2A5-0172-41B6-8E8D-43C9BB861717}" type="doc">
      <dgm:prSet loTypeId="list" loCatId="list" qsTypeId="urn:microsoft.com/office/officeart/2005/8/quickstyle/simple1#11" qsCatId="simple" csTypeId="urn:microsoft.com/office/officeart/2005/8/colors/accent1_2#12" csCatId="accent1" phldr="1"/>
      <dgm:spPr/>
      <dgm:t>
        <a:bodyPr/>
        <a:lstStyle/>
        <a:p>
          <a:endParaRPr lang="zh-CN" altLang="en-US"/>
        </a:p>
      </dgm:t>
    </dgm:pt>
    <dgm:pt modelId="{838415EA-B999-43FB-B22D-0F5EEEDF13E8}">
      <dgm:prSet phldrT="[文本]" phldr="0" custT="1"/>
      <dgm:spPr>
        <a:solidFill>
          <a:srgbClr val="00B050"/>
        </a:solidFill>
      </dgm:spPr>
      <dgm:t>
        <a:bodyPr vert="horz" wrap="square"/>
        <a:p>
          <a:pPr>
            <a:lnSpc>
              <a:spcPct val="100000"/>
            </a:lnSpc>
            <a:spcBef>
              <a:spcPct val="0"/>
            </a:spcBef>
            <a:spcAft>
              <a:spcPct val="35000"/>
            </a:spcAft>
          </a:pPr>
          <a:r>
            <a:rPr lang="zh-CN" altLang="en-US" sz="2000" dirty="0" smtClean="0"/>
            <a:t>基本</a:t>
          </a:r>
          <a:r>
            <a:rPr lang="zh-CN" altLang="en-US" sz="2000" dirty="0" smtClean="0"/>
            <a:t>要求</a:t>
          </a:r>
          <a:r>
            <a:rPr lang="zh-CN" altLang="en-US" sz="2000" dirty="0" smtClean="0"/>
            <a:t/>
          </a:r>
          <a:endParaRPr lang="zh-CN" altLang="en-US" sz="2000" dirty="0" smtClean="0"/>
        </a:p>
      </dgm:t>
    </dgm:pt>
    <dgm:pt modelId="{D617BAE6-C832-46F8-A320-D629646DA0B7}" cxnId="{23B63C67-CFB7-4C8E-9FE3-7DC6BE8E79C5}" type="parTrans">
      <dgm:prSet/>
      <dgm:spPr/>
      <dgm:t>
        <a:bodyPr/>
        <a:lstStyle/>
        <a:p>
          <a:endParaRPr lang="zh-CN" altLang="en-US"/>
        </a:p>
      </dgm:t>
    </dgm:pt>
    <dgm:pt modelId="{7B851279-71C8-443E-8DB9-B0F5349D6C01}" cxnId="{23B63C67-CFB7-4C8E-9FE3-7DC6BE8E79C5}" type="sibTrans">
      <dgm:prSet/>
      <dgm:spPr/>
      <dgm:t>
        <a:bodyPr/>
        <a:lstStyle/>
        <a:p>
          <a:endParaRPr lang="zh-CN" altLang="en-US"/>
        </a:p>
      </dgm:t>
    </dgm:pt>
    <dgm:pt modelId="{AE3CAE7E-23AB-4594-8FF2-25DA107CBDD9}">
      <dgm:prSet phldrT="[文本]" phldr="0" custT="1"/>
      <dgm:spPr/>
      <dgm:t>
        <a:bodyPr vert="horz" wrap="square"/>
        <a:lstStyle/>
        <a:p>
          <a:pPr>
            <a:lnSpc>
              <a:spcPct val="100000"/>
            </a:lnSpc>
            <a:spcBef>
              <a:spcPct val="0"/>
            </a:spcBef>
            <a:spcAft>
              <a:spcPct val="35000"/>
            </a:spcAft>
          </a:pPr>
          <a:r>
            <a:rPr lang="zh-CN" altLang="en-US" sz="2000" dirty="0" smtClean="0"/>
            <a:t>指标</a:t>
          </a:r>
          <a:r>
            <a:rPr lang="en-US" altLang="zh-CN" sz="2000" dirty="0" smtClean="0"/>
            <a:t>1</a:t>
          </a:r>
          <a:endParaRPr lang="zh-CN" altLang="en-US" sz="2000" dirty="0"/>
        </a:p>
      </dgm:t>
    </dgm:pt>
    <dgm:pt modelId="{10F8DE92-147A-4818-9E5F-B753015BBD7E}" cxnId="{603335DF-EB73-4336-97BF-04B02A47374C}" type="parTrans">
      <dgm:prSet/>
      <dgm:spPr/>
      <dgm:t>
        <a:bodyPr/>
        <a:lstStyle/>
        <a:p>
          <a:endParaRPr lang="zh-CN" altLang="en-US"/>
        </a:p>
      </dgm:t>
    </dgm:pt>
    <dgm:pt modelId="{6E3142F4-1C2D-4FC0-B26C-837DBD84FF98}" cxnId="{603335DF-EB73-4336-97BF-04B02A47374C}" type="sibTrans">
      <dgm:prSet/>
      <dgm:spPr/>
      <dgm:t>
        <a:bodyPr/>
        <a:lstStyle/>
        <a:p>
          <a:endParaRPr lang="zh-CN" altLang="en-US"/>
        </a:p>
      </dgm:t>
    </dgm:pt>
    <dgm:pt modelId="{52107E16-5C8C-498F-8E89-A33FB9B3E31C}">
      <dgm:prSet phldrT="[文本]" phldr="0" custT="1"/>
      <dgm:spPr/>
      <dgm:t>
        <a:bodyPr vert="horz" wrap="square"/>
        <a:lstStyle/>
        <a:p>
          <a:pPr>
            <a:lnSpc>
              <a:spcPct val="100000"/>
            </a:lnSpc>
            <a:spcBef>
              <a:spcPct val="0"/>
            </a:spcBef>
            <a:spcAft>
              <a:spcPct val="35000"/>
            </a:spcAft>
          </a:pPr>
          <a:r>
            <a:rPr lang="zh-CN" altLang="en-US" sz="2000" dirty="0" smtClean="0"/>
            <a:t>指标</a:t>
          </a:r>
          <a:r>
            <a:rPr lang="en-US" altLang="zh-CN" sz="2000" dirty="0" smtClean="0"/>
            <a:t>2</a:t>
          </a:r>
          <a:endParaRPr lang="zh-CN" altLang="en-US" sz="2000" dirty="0"/>
        </a:p>
      </dgm:t>
    </dgm:pt>
    <dgm:pt modelId="{5EE43A5E-0E32-43CA-B798-11C672BC4E6A}" cxnId="{6870FFD7-3929-49CA-9848-D312158F3678}" type="parTrans">
      <dgm:prSet/>
      <dgm:spPr/>
      <dgm:t>
        <a:bodyPr/>
        <a:lstStyle/>
        <a:p>
          <a:endParaRPr lang="zh-CN" altLang="en-US"/>
        </a:p>
      </dgm:t>
    </dgm:pt>
    <dgm:pt modelId="{8A15AA3B-8EEF-4EFF-8821-A189B7F2593E}" cxnId="{6870FFD7-3929-49CA-9848-D312158F3678}" type="sibTrans">
      <dgm:prSet/>
      <dgm:spPr/>
      <dgm:t>
        <a:bodyPr/>
        <a:lstStyle/>
        <a:p>
          <a:endParaRPr lang="zh-CN" altLang="en-US"/>
        </a:p>
      </dgm:t>
    </dgm:pt>
    <dgm:pt modelId="{DE7B1A29-0E64-4E69-BA6F-592A1705274E}">
      <dgm:prSet phldrT="[文本]" phldr="0" custT="1"/>
      <dgm:spPr/>
      <dgm:t>
        <a:bodyPr vert="horz" wrap="square"/>
        <a:p>
          <a:pPr>
            <a:lnSpc>
              <a:spcPct val="100000"/>
            </a:lnSpc>
            <a:spcBef>
              <a:spcPct val="0"/>
            </a:spcBef>
            <a:spcAft>
              <a:spcPct val="35000"/>
            </a:spcAft>
          </a:pPr>
          <a:r>
            <a:rPr lang="zh-CN" altLang="en-US" sz="1800" dirty="0" smtClean="0"/>
            <a:t>指标</a:t>
          </a:r>
          <a:r>
            <a:rPr lang="en-US" altLang="zh-CN" sz="1800" dirty="0" smtClean="0"/>
            <a:t>…</a:t>
          </a:r>
          <a:r>
            <a:rPr lang="en-US" altLang="zh-CN" sz="1800" dirty="0" smtClean="0"/>
            <a:t/>
          </a:r>
          <a:endParaRPr lang="en-US" altLang="zh-CN" sz="1800" dirty="0" smtClean="0"/>
        </a:p>
      </dgm:t>
    </dgm:pt>
    <dgm:pt modelId="{F2080259-AFE4-4B4D-8A29-74C6F49F96F0}" cxnId="{8DB950E3-5CAC-44DF-9A4C-CE96CA82FC34}" type="parTrans">
      <dgm:prSet/>
      <dgm:spPr/>
      <dgm:t>
        <a:bodyPr/>
        <a:lstStyle/>
        <a:p>
          <a:endParaRPr lang="zh-CN" altLang="en-US"/>
        </a:p>
      </dgm:t>
    </dgm:pt>
    <dgm:pt modelId="{488D9AC2-250A-4E25-B68B-BEA2CF6E5ABB}" cxnId="{8DB950E3-5CAC-44DF-9A4C-CE96CA82FC34}" type="sibTrans">
      <dgm:prSet/>
      <dgm:spPr/>
      <dgm:t>
        <a:bodyPr/>
        <a:lstStyle/>
        <a:p>
          <a:endParaRPr lang="zh-CN" altLang="en-US"/>
        </a:p>
      </dgm:t>
    </dgm:pt>
    <dgm:pt modelId="{E1727B19-A811-48C1-983B-2DA97F779E24}" type="pres">
      <dgm:prSet presAssocID="{B51CE2A5-0172-41B6-8E8D-43C9BB861717}" presName="diagram" presStyleCnt="0">
        <dgm:presLayoutVars>
          <dgm:chPref val="1"/>
          <dgm:dir/>
          <dgm:animOne val="branch"/>
          <dgm:animLvl val="lvl"/>
          <dgm:resizeHandles/>
        </dgm:presLayoutVars>
      </dgm:prSet>
      <dgm:spPr/>
      <dgm:t>
        <a:bodyPr/>
        <a:lstStyle/>
        <a:p>
          <a:endParaRPr lang="zh-CN" altLang="en-US"/>
        </a:p>
      </dgm:t>
    </dgm:pt>
    <dgm:pt modelId="{355A3653-1142-4061-B197-A56F29D340B4}" type="pres">
      <dgm:prSet presAssocID="{838415EA-B999-43FB-B22D-0F5EEEDF13E8}" presName="root" presStyleCnt="0"/>
      <dgm:spPr/>
    </dgm:pt>
    <dgm:pt modelId="{3E7F7347-73D9-4AF5-8FCB-3908C93A3B21}" type="pres">
      <dgm:prSet presAssocID="{838415EA-B999-43FB-B22D-0F5EEEDF13E8}" presName="rootComposite" presStyleCnt="0"/>
      <dgm:spPr/>
      <dgm:t>
        <a:bodyPr/>
        <a:lstStyle/>
        <a:p>
          <a:endParaRPr lang="zh-CN" altLang="en-US"/>
        </a:p>
      </dgm:t>
    </dgm:pt>
    <dgm:pt modelId="{5DE01C60-0E6A-4D0B-9753-DD08D48DE737}" type="pres">
      <dgm:prSet presAssocID="{838415EA-B999-43FB-B22D-0F5EEEDF13E8}" presName="rootText" presStyleLbl="node1" presStyleIdx="0" presStyleCnt="1" custScaleX="104833"/>
      <dgm:spPr/>
      <dgm:t>
        <a:bodyPr/>
        <a:lstStyle/>
        <a:p>
          <a:endParaRPr lang="zh-CN" altLang="en-US"/>
        </a:p>
      </dgm:t>
    </dgm:pt>
    <dgm:pt modelId="{D549440B-98FA-427A-8B30-334A689521FD}" type="pres">
      <dgm:prSet presAssocID="{838415EA-B999-43FB-B22D-0F5EEEDF13E8}" presName="rootConnector" presStyleCnt="0"/>
      <dgm:spPr/>
      <dgm:t>
        <a:bodyPr/>
        <a:lstStyle/>
        <a:p>
          <a:endParaRPr lang="zh-CN" altLang="en-US"/>
        </a:p>
      </dgm:t>
    </dgm:pt>
    <dgm:pt modelId="{0516FCBF-2981-404D-8D1B-5B525B76A81B}" type="pres">
      <dgm:prSet presAssocID="{838415EA-B999-43FB-B22D-0F5EEEDF13E8}" presName="childShape" presStyleCnt="0"/>
      <dgm:spPr/>
    </dgm:pt>
    <dgm:pt modelId="{F1A52EC0-E159-4ECE-A1BE-AAAF03AE15AC}" type="pres">
      <dgm:prSet presAssocID="{10F8DE92-147A-4818-9E5F-B753015BBD7E}" presName="Name13" presStyleLbl="parChTrans1D2" presStyleIdx="0" presStyleCnt="3"/>
      <dgm:spPr/>
      <dgm:t>
        <a:bodyPr/>
        <a:lstStyle/>
        <a:p>
          <a:endParaRPr lang="zh-CN" altLang="en-US"/>
        </a:p>
      </dgm:t>
    </dgm:pt>
    <dgm:pt modelId="{7398ADE3-9045-48C2-8E72-D16737330DC8}" type="pres">
      <dgm:prSet presAssocID="{AE3CAE7E-23AB-4594-8FF2-25DA107CBDD9}" presName="childText" presStyleLbl="bgAcc1" presStyleIdx="0" presStyleCnt="3">
        <dgm:presLayoutVars>
          <dgm:bulletEnabled val="1"/>
        </dgm:presLayoutVars>
      </dgm:prSet>
      <dgm:spPr/>
      <dgm:t>
        <a:bodyPr/>
        <a:lstStyle/>
        <a:p>
          <a:endParaRPr lang="zh-CN" altLang="en-US"/>
        </a:p>
      </dgm:t>
    </dgm:pt>
    <dgm:pt modelId="{B9F9F4E8-C597-4E73-8CB7-C81EA3117EC6}" type="pres">
      <dgm:prSet presAssocID="{5EE43A5E-0E32-43CA-B798-11C672BC4E6A}" presName="Name13" presStyleLbl="parChTrans1D2" presStyleIdx="1" presStyleCnt="3"/>
      <dgm:spPr/>
      <dgm:t>
        <a:bodyPr/>
        <a:lstStyle/>
        <a:p>
          <a:endParaRPr lang="zh-CN" altLang="en-US"/>
        </a:p>
      </dgm:t>
    </dgm:pt>
    <dgm:pt modelId="{DCAD6019-D383-4481-8AE9-C807456F9CD6}" type="pres">
      <dgm:prSet presAssocID="{52107E16-5C8C-498F-8E89-A33FB9B3E31C}" presName="childText" presStyleLbl="bgAcc1" presStyleIdx="1" presStyleCnt="3">
        <dgm:presLayoutVars>
          <dgm:bulletEnabled val="1"/>
        </dgm:presLayoutVars>
      </dgm:prSet>
      <dgm:spPr/>
      <dgm:t>
        <a:bodyPr/>
        <a:lstStyle/>
        <a:p>
          <a:endParaRPr lang="zh-CN" altLang="en-US"/>
        </a:p>
      </dgm:t>
    </dgm:pt>
    <dgm:pt modelId="{BF8AF34A-2475-4B0D-BED9-658E49E9FCEC}" type="pres">
      <dgm:prSet presAssocID="{F2080259-AFE4-4B4D-8A29-74C6F49F96F0}" presName="Name13" presStyleLbl="parChTrans1D2" presStyleIdx="2" presStyleCnt="3"/>
      <dgm:spPr/>
      <dgm:t>
        <a:bodyPr/>
        <a:lstStyle/>
        <a:p>
          <a:endParaRPr lang="zh-CN" altLang="en-US"/>
        </a:p>
      </dgm:t>
    </dgm:pt>
    <dgm:pt modelId="{DF66B325-CA27-4B55-82D1-9EF369052F9D}" type="pres">
      <dgm:prSet presAssocID="{DE7B1A29-0E64-4E69-BA6F-592A1705274E}" presName="childText" presStyleLbl="bgAcc1" presStyleIdx="2" presStyleCnt="3">
        <dgm:presLayoutVars>
          <dgm:bulletEnabled val="1"/>
        </dgm:presLayoutVars>
      </dgm:prSet>
      <dgm:spPr/>
      <dgm:t>
        <a:bodyPr/>
        <a:lstStyle/>
        <a:p>
          <a:endParaRPr lang="zh-CN" altLang="en-US"/>
        </a:p>
      </dgm:t>
    </dgm:pt>
  </dgm:ptLst>
  <dgm:cxnLst>
    <dgm:cxn modelId="{23B63C67-CFB7-4C8E-9FE3-7DC6BE8E79C5}" srcId="{B51CE2A5-0172-41B6-8E8D-43C9BB861717}" destId="{838415EA-B999-43FB-B22D-0F5EEEDF13E8}" srcOrd="0" destOrd="0" parTransId="{D617BAE6-C832-46F8-A320-D629646DA0B7}" sibTransId="{7B851279-71C8-443E-8DB9-B0F5349D6C01}"/>
    <dgm:cxn modelId="{603335DF-EB73-4336-97BF-04B02A47374C}" srcId="{838415EA-B999-43FB-B22D-0F5EEEDF13E8}" destId="{AE3CAE7E-23AB-4594-8FF2-25DA107CBDD9}" srcOrd="0" destOrd="0" parTransId="{10F8DE92-147A-4818-9E5F-B753015BBD7E}" sibTransId="{6E3142F4-1C2D-4FC0-B26C-837DBD84FF98}"/>
    <dgm:cxn modelId="{6870FFD7-3929-49CA-9848-D312158F3678}" srcId="{838415EA-B999-43FB-B22D-0F5EEEDF13E8}" destId="{52107E16-5C8C-498F-8E89-A33FB9B3E31C}" srcOrd="1" destOrd="0" parTransId="{5EE43A5E-0E32-43CA-B798-11C672BC4E6A}" sibTransId="{8A15AA3B-8EEF-4EFF-8821-A189B7F2593E}"/>
    <dgm:cxn modelId="{8DB950E3-5CAC-44DF-9A4C-CE96CA82FC34}" srcId="{838415EA-B999-43FB-B22D-0F5EEEDF13E8}" destId="{DE7B1A29-0E64-4E69-BA6F-592A1705274E}" srcOrd="2" destOrd="0" parTransId="{F2080259-AFE4-4B4D-8A29-74C6F49F96F0}" sibTransId="{488D9AC2-250A-4E25-B68B-BEA2CF6E5ABB}"/>
    <dgm:cxn modelId="{98B2220F-F8FB-4B41-BFED-E47B0FBAC41A}" type="presOf" srcId="{B51CE2A5-0172-41B6-8E8D-43C9BB861717}" destId="{E1727B19-A811-48C1-983B-2DA97F779E24}" srcOrd="0" destOrd="0" presId="urn:microsoft.com/office/officeart/2005/8/layout/hierarchy3#8"/>
    <dgm:cxn modelId="{A0364BB1-5535-4C29-8374-9576058A14CE}" type="presParOf" srcId="{E1727B19-A811-48C1-983B-2DA97F779E24}" destId="{355A3653-1142-4061-B197-A56F29D340B4}" srcOrd="0" destOrd="0" presId="urn:microsoft.com/office/officeart/2005/8/layout/hierarchy3#8"/>
    <dgm:cxn modelId="{0425F1EF-8625-4687-A89C-F4164E8DAB89}" type="presParOf" srcId="{355A3653-1142-4061-B197-A56F29D340B4}" destId="{3E7F7347-73D9-4AF5-8FCB-3908C93A3B21}" srcOrd="0" destOrd="0" presId="urn:microsoft.com/office/officeart/2005/8/layout/hierarchy3#8"/>
    <dgm:cxn modelId="{D4F12AB4-DE78-4662-9103-EFAB66BB716A}" type="presOf" srcId="{838415EA-B999-43FB-B22D-0F5EEEDF13E8}" destId="{3E7F7347-73D9-4AF5-8FCB-3908C93A3B21}" srcOrd="0" destOrd="0" presId="urn:microsoft.com/office/officeart/2005/8/layout/hierarchy3#8"/>
    <dgm:cxn modelId="{5DD42952-874E-4D1C-BF73-393C91F67B3B}" type="presParOf" srcId="{3E7F7347-73D9-4AF5-8FCB-3908C93A3B21}" destId="{5DE01C60-0E6A-4D0B-9753-DD08D48DE737}" srcOrd="0" destOrd="0" presId="urn:microsoft.com/office/officeart/2005/8/layout/hierarchy3#8"/>
    <dgm:cxn modelId="{81C70148-4C2B-4F3F-8287-0DE8E86E63A2}" type="presOf" srcId="{838415EA-B999-43FB-B22D-0F5EEEDF13E8}" destId="{5DE01C60-0E6A-4D0B-9753-DD08D48DE737}" srcOrd="0" destOrd="0" presId="urn:microsoft.com/office/officeart/2005/8/layout/hierarchy3#8"/>
    <dgm:cxn modelId="{98121819-4F95-4D60-B042-1B8B05076461}" type="presParOf" srcId="{3E7F7347-73D9-4AF5-8FCB-3908C93A3B21}" destId="{D549440B-98FA-427A-8B30-334A689521FD}" srcOrd="1" destOrd="0" presId="urn:microsoft.com/office/officeart/2005/8/layout/hierarchy3#8"/>
    <dgm:cxn modelId="{DF9EE652-CDEF-4E75-8B59-494E40146E28}" type="presOf" srcId="{838415EA-B999-43FB-B22D-0F5EEEDF13E8}" destId="{D549440B-98FA-427A-8B30-334A689521FD}" srcOrd="0" destOrd="0" presId="urn:microsoft.com/office/officeart/2005/8/layout/hierarchy3#8"/>
    <dgm:cxn modelId="{15BF42D1-1CE4-4A81-A0FC-80A7D462575E}" type="presParOf" srcId="{355A3653-1142-4061-B197-A56F29D340B4}" destId="{0516FCBF-2981-404D-8D1B-5B525B76A81B}" srcOrd="1" destOrd="0" presId="urn:microsoft.com/office/officeart/2005/8/layout/hierarchy3#8"/>
    <dgm:cxn modelId="{3524D7E3-4944-4B68-95B9-45625BD0FD4B}" type="presParOf" srcId="{0516FCBF-2981-404D-8D1B-5B525B76A81B}" destId="{F1A52EC0-E159-4ECE-A1BE-AAAF03AE15AC}" srcOrd="0" destOrd="1" presId="urn:microsoft.com/office/officeart/2005/8/layout/hierarchy3#8"/>
    <dgm:cxn modelId="{CBD71678-A390-46F9-A0E6-6EB369F3985E}" type="presOf" srcId="{10F8DE92-147A-4818-9E5F-B753015BBD7E}" destId="{F1A52EC0-E159-4ECE-A1BE-AAAF03AE15AC}" srcOrd="0" destOrd="0" presId="urn:microsoft.com/office/officeart/2005/8/layout/hierarchy3#8"/>
    <dgm:cxn modelId="{75AD1349-311F-44D2-8444-021CBAF96059}" type="presParOf" srcId="{0516FCBF-2981-404D-8D1B-5B525B76A81B}" destId="{7398ADE3-9045-48C2-8E72-D16737330DC8}" srcOrd="1" destOrd="1" presId="urn:microsoft.com/office/officeart/2005/8/layout/hierarchy3#8"/>
    <dgm:cxn modelId="{6C33907B-3F61-40F4-B9C5-6E48B453B343}" type="presOf" srcId="{AE3CAE7E-23AB-4594-8FF2-25DA107CBDD9}" destId="{7398ADE3-9045-48C2-8E72-D16737330DC8}" srcOrd="0" destOrd="0" presId="urn:microsoft.com/office/officeart/2005/8/layout/hierarchy3#8"/>
    <dgm:cxn modelId="{7C00B994-B83B-4F98-AD62-2B07F12E8ADA}" type="presParOf" srcId="{0516FCBF-2981-404D-8D1B-5B525B76A81B}" destId="{B9F9F4E8-C597-4E73-8CB7-C81EA3117EC6}" srcOrd="2" destOrd="1" presId="urn:microsoft.com/office/officeart/2005/8/layout/hierarchy3#8"/>
    <dgm:cxn modelId="{3F381C18-334B-474C-921F-F945D85C5B36}" type="presOf" srcId="{5EE43A5E-0E32-43CA-B798-11C672BC4E6A}" destId="{B9F9F4E8-C597-4E73-8CB7-C81EA3117EC6}" srcOrd="0" destOrd="0" presId="urn:microsoft.com/office/officeart/2005/8/layout/hierarchy3#8"/>
    <dgm:cxn modelId="{E5C66C26-4ED7-4E21-9865-B6125F87C2D6}" type="presParOf" srcId="{0516FCBF-2981-404D-8D1B-5B525B76A81B}" destId="{DCAD6019-D383-4481-8AE9-C807456F9CD6}" srcOrd="3" destOrd="1" presId="urn:microsoft.com/office/officeart/2005/8/layout/hierarchy3#8"/>
    <dgm:cxn modelId="{DB74D010-8619-4C31-9CE4-C19DFF334199}" type="presOf" srcId="{52107E16-5C8C-498F-8E89-A33FB9B3E31C}" destId="{DCAD6019-D383-4481-8AE9-C807456F9CD6}" srcOrd="0" destOrd="0" presId="urn:microsoft.com/office/officeart/2005/8/layout/hierarchy3#8"/>
    <dgm:cxn modelId="{98A8816E-C341-48D3-803E-3CCE73BA1DFF}" type="presParOf" srcId="{0516FCBF-2981-404D-8D1B-5B525B76A81B}" destId="{BF8AF34A-2475-4B0D-BED9-658E49E9FCEC}" srcOrd="4" destOrd="1" presId="urn:microsoft.com/office/officeart/2005/8/layout/hierarchy3#8"/>
    <dgm:cxn modelId="{9CD94FF1-0322-499D-A485-0FD1D697CF09}" type="presOf" srcId="{F2080259-AFE4-4B4D-8A29-74C6F49F96F0}" destId="{BF8AF34A-2475-4B0D-BED9-658E49E9FCEC}" srcOrd="0" destOrd="0" presId="urn:microsoft.com/office/officeart/2005/8/layout/hierarchy3#8"/>
    <dgm:cxn modelId="{43D635B0-E502-4580-8B12-E665D8F4F1A9}" type="presParOf" srcId="{0516FCBF-2981-404D-8D1B-5B525B76A81B}" destId="{DF66B325-CA27-4B55-82D1-9EF369052F9D}" srcOrd="5" destOrd="1" presId="urn:microsoft.com/office/officeart/2005/8/layout/hierarchy3#8"/>
    <dgm:cxn modelId="{50C42A7F-AFBB-4635-9D62-1BAA841215E1}" type="presOf" srcId="{DE7B1A29-0E64-4E69-BA6F-592A1705274E}" destId="{DF66B325-CA27-4B55-82D1-9EF369052F9D}" srcOrd="0" destOrd="0" presId="urn:microsoft.com/office/officeart/2005/8/layout/hierarchy3#8"/>
  </dgm:cxnLst>
  <dgm:bg>
    <a:noFill/>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038898" cy="2642097"/>
        <a:chOff x="0" y="0"/>
        <a:chExt cx="4038898" cy="2642097"/>
      </a:xfrm>
    </dsp:grpSpPr>
    <dsp:sp modelId="{5DE01C60-0E6A-4D0B-9753-DD08D48DE737}">
      <dsp:nvSpPr>
        <dsp:cNvPr id="3" name="圆角矩形 2"/>
        <dsp:cNvSpPr/>
      </dsp:nvSpPr>
      <dsp:spPr bwMode="white">
        <a:xfrm>
          <a:off x="767929" y="0"/>
          <a:ext cx="1112462" cy="556231"/>
        </a:xfrm>
        <a:prstGeom prst="roundRect">
          <a:avLst>
            <a:gd name="adj" fmla="val 10000"/>
          </a:avLst>
        </a:prstGeom>
        <a:solidFill>
          <a:srgbClr val="0070C0"/>
        </a:solidFill>
      </dsp:spPr>
      <dsp:style>
        <a:lnRef idx="2">
          <a:schemeClr val="lt1"/>
        </a:lnRef>
        <a:fillRef idx="1">
          <a:schemeClr val="accent1"/>
        </a:fillRef>
        <a:effectRef idx="0">
          <a:scrgbClr r="0" g="0" b="0"/>
        </a:effectRef>
        <a:fontRef idx="minor">
          <a:schemeClr val="lt1"/>
        </a:fontRef>
      </dsp:style>
      <dsp:txBody>
        <a:bodyPr lIns="53340" tIns="35560" rIns="53340" bIns="355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dirty="0" smtClean="0"/>
            <a:t>维度</a:t>
          </a:r>
          <a:r>
            <a:rPr lang="en-US" altLang="zh-CN" sz="2800" dirty="0" smtClean="0"/>
            <a:t>3</a:t>
          </a:r>
          <a:endParaRPr lang="zh-CN" altLang="en-US" sz="2800" dirty="0"/>
        </a:p>
      </dsp:txBody>
      <dsp:txXfrm>
        <a:off x="767929" y="0"/>
        <a:ext cx="1112462" cy="556231"/>
      </dsp:txXfrm>
    </dsp:sp>
    <dsp:sp modelId="{F1A52EC0-E159-4ECE-A1BE-AAAF03AE15AC}">
      <dsp:nvSpPr>
        <dsp:cNvPr id="5" name="任意多边形 4"/>
        <dsp:cNvSpPr/>
      </dsp:nvSpPr>
      <dsp:spPr bwMode="white">
        <a:xfrm>
          <a:off x="879176" y="556231"/>
          <a:ext cx="111246" cy="417173"/>
        </a:xfrm>
        <a:custGeom>
          <a:avLst/>
          <a:gdLst/>
          <a:ahLst/>
          <a:cxnLst/>
          <a:pathLst>
            <a:path w="175" h="657">
              <a:moveTo>
                <a:pt x="0" y="0"/>
              </a:moveTo>
              <a:lnTo>
                <a:pt x="0" y="657"/>
              </a:lnTo>
              <a:lnTo>
                <a:pt x="175" y="657"/>
              </a:lnTo>
            </a:path>
          </a:pathLst>
        </a:custGeom>
      </dsp:spPr>
      <dsp:style>
        <a:lnRef idx="2">
          <a:schemeClr val="accent1">
            <a:shade val="60000"/>
          </a:schemeClr>
        </a:lnRef>
        <a:fillRef idx="0">
          <a:schemeClr val="accent1"/>
        </a:fillRef>
        <a:effectRef idx="0">
          <a:scrgbClr r="0" g="0" b="0"/>
        </a:effectRef>
        <a:fontRef idx="minor"/>
      </dsp:style>
      <dsp:txXfrm>
        <a:off x="879176" y="556231"/>
        <a:ext cx="111246" cy="417173"/>
      </dsp:txXfrm>
    </dsp:sp>
    <dsp:sp modelId="{7398ADE3-9045-48C2-8E72-D16737330DC8}">
      <dsp:nvSpPr>
        <dsp:cNvPr id="6" name="圆角矩形 5"/>
        <dsp:cNvSpPr/>
      </dsp:nvSpPr>
      <dsp:spPr bwMode="white">
        <a:xfrm>
          <a:off x="990422" y="695289"/>
          <a:ext cx="889970" cy="556231"/>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38100" tIns="25400" rIns="38100" bIns="254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dirty="0" smtClean="0">
              <a:solidFill>
                <a:schemeClr val="dk1"/>
              </a:solidFill>
            </a:rPr>
            <a:t>指标</a:t>
          </a:r>
          <a:r>
            <a:rPr lang="en-US" altLang="zh-CN" sz="2000" dirty="0" smtClean="0">
              <a:solidFill>
                <a:schemeClr val="dk1"/>
              </a:solidFill>
            </a:rPr>
            <a:t>1</a:t>
          </a:r>
          <a:endParaRPr lang="zh-CN" altLang="en-US" sz="2000" dirty="0">
            <a:solidFill>
              <a:schemeClr val="dk1"/>
            </a:solidFill>
          </a:endParaRPr>
        </a:p>
      </dsp:txBody>
      <dsp:txXfrm>
        <a:off x="990422" y="695289"/>
        <a:ext cx="889970" cy="556231"/>
      </dsp:txXfrm>
    </dsp:sp>
    <dsp:sp modelId="{B9F9F4E8-C597-4E73-8CB7-C81EA3117EC6}">
      <dsp:nvSpPr>
        <dsp:cNvPr id="7" name="任意多边形 6"/>
        <dsp:cNvSpPr/>
      </dsp:nvSpPr>
      <dsp:spPr bwMode="white">
        <a:xfrm>
          <a:off x="879176" y="556231"/>
          <a:ext cx="111246" cy="1112462"/>
        </a:xfrm>
        <a:custGeom>
          <a:avLst/>
          <a:gdLst/>
          <a:ahLst/>
          <a:cxnLst/>
          <a:pathLst>
            <a:path w="175" h="1752">
              <a:moveTo>
                <a:pt x="0" y="0"/>
              </a:moveTo>
              <a:lnTo>
                <a:pt x="0" y="1752"/>
              </a:lnTo>
              <a:lnTo>
                <a:pt x="175" y="1752"/>
              </a:lnTo>
            </a:path>
          </a:pathLst>
        </a:custGeom>
      </dsp:spPr>
      <dsp:style>
        <a:lnRef idx="2">
          <a:schemeClr val="accent1">
            <a:shade val="60000"/>
          </a:schemeClr>
        </a:lnRef>
        <a:fillRef idx="0">
          <a:schemeClr val="accent1"/>
        </a:fillRef>
        <a:effectRef idx="0">
          <a:scrgbClr r="0" g="0" b="0"/>
        </a:effectRef>
        <a:fontRef idx="minor"/>
      </dsp:style>
      <dsp:txXfrm>
        <a:off x="879176" y="556231"/>
        <a:ext cx="111246" cy="1112462"/>
      </dsp:txXfrm>
    </dsp:sp>
    <dsp:sp modelId="{DCAD6019-D383-4481-8AE9-C807456F9CD6}">
      <dsp:nvSpPr>
        <dsp:cNvPr id="8" name="圆角矩形 7"/>
        <dsp:cNvSpPr/>
      </dsp:nvSpPr>
      <dsp:spPr bwMode="white">
        <a:xfrm>
          <a:off x="990422" y="1390577"/>
          <a:ext cx="889970" cy="556231"/>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38100" tIns="25400" rIns="38100" bIns="254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dirty="0" smtClean="0">
              <a:solidFill>
                <a:schemeClr val="dk1"/>
              </a:solidFill>
            </a:rPr>
            <a:t>指标</a:t>
          </a:r>
          <a:r>
            <a:rPr lang="en-US" altLang="zh-CN" sz="2000" dirty="0" smtClean="0">
              <a:solidFill>
                <a:schemeClr val="dk1"/>
              </a:solidFill>
            </a:rPr>
            <a:t>2</a:t>
          </a:r>
          <a:endParaRPr lang="zh-CN" altLang="en-US" sz="2000" dirty="0">
            <a:solidFill>
              <a:schemeClr val="dk1"/>
            </a:solidFill>
          </a:endParaRPr>
        </a:p>
      </dsp:txBody>
      <dsp:txXfrm>
        <a:off x="990422" y="1390577"/>
        <a:ext cx="889970" cy="556231"/>
      </dsp:txXfrm>
    </dsp:sp>
    <dsp:sp modelId="{BF8AF34A-2475-4B0D-BED9-658E49E9FCEC}">
      <dsp:nvSpPr>
        <dsp:cNvPr id="9" name="任意多边形 8"/>
        <dsp:cNvSpPr/>
      </dsp:nvSpPr>
      <dsp:spPr bwMode="white">
        <a:xfrm>
          <a:off x="879176" y="556231"/>
          <a:ext cx="111246" cy="1807751"/>
        </a:xfrm>
        <a:custGeom>
          <a:avLst/>
          <a:gdLst/>
          <a:ahLst/>
          <a:cxnLst/>
          <a:pathLst>
            <a:path w="175" h="2847">
              <a:moveTo>
                <a:pt x="0" y="0"/>
              </a:moveTo>
              <a:lnTo>
                <a:pt x="0" y="2847"/>
              </a:lnTo>
              <a:lnTo>
                <a:pt x="175" y="2847"/>
              </a:lnTo>
            </a:path>
          </a:pathLst>
        </a:custGeom>
      </dsp:spPr>
      <dsp:style>
        <a:lnRef idx="2">
          <a:schemeClr val="accent1">
            <a:shade val="60000"/>
          </a:schemeClr>
        </a:lnRef>
        <a:fillRef idx="0">
          <a:schemeClr val="accent1"/>
        </a:fillRef>
        <a:effectRef idx="0">
          <a:scrgbClr r="0" g="0" b="0"/>
        </a:effectRef>
        <a:fontRef idx="minor"/>
      </dsp:style>
      <dsp:txXfrm>
        <a:off x="879176" y="556231"/>
        <a:ext cx="111246" cy="1807751"/>
      </dsp:txXfrm>
    </dsp:sp>
    <dsp:sp modelId="{DF66B325-CA27-4B55-82D1-9EF369052F9D}">
      <dsp:nvSpPr>
        <dsp:cNvPr id="10" name="圆角矩形 9"/>
        <dsp:cNvSpPr/>
      </dsp:nvSpPr>
      <dsp:spPr bwMode="white">
        <a:xfrm>
          <a:off x="990422" y="2085866"/>
          <a:ext cx="889970" cy="556231"/>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38100" tIns="25400" rIns="38100" bIns="254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dirty="0" smtClean="0">
              <a:solidFill>
                <a:schemeClr val="dk1"/>
              </a:solidFill>
            </a:rPr>
            <a:t>指标</a:t>
          </a:r>
          <a:r>
            <a:rPr lang="en-US" altLang="zh-CN" sz="2000" dirty="0" smtClean="0">
              <a:solidFill>
                <a:schemeClr val="dk1"/>
              </a:solidFill>
            </a:rPr>
            <a:t>3</a:t>
          </a:r>
          <a:endParaRPr lang="zh-CN" altLang="en-US" sz="2000" dirty="0">
            <a:solidFill>
              <a:schemeClr val="dk1"/>
            </a:solidFill>
          </a:endParaRPr>
        </a:p>
      </dsp:txBody>
      <dsp:txXfrm>
        <a:off x="990422" y="2085866"/>
        <a:ext cx="889970" cy="556231"/>
      </dsp:txXfrm>
    </dsp:sp>
    <dsp:sp modelId="{FC081BEF-8CDD-4E8E-B332-1DC90DB03583}">
      <dsp:nvSpPr>
        <dsp:cNvPr id="11" name="圆角矩形 10"/>
        <dsp:cNvSpPr/>
      </dsp:nvSpPr>
      <dsp:spPr bwMode="white">
        <a:xfrm>
          <a:off x="2158507" y="0"/>
          <a:ext cx="1112462" cy="556231"/>
        </a:xfrm>
        <a:prstGeom prst="roundRect">
          <a:avLst>
            <a:gd name="adj" fmla="val 10000"/>
          </a:avLst>
        </a:prstGeom>
        <a:solidFill>
          <a:srgbClr val="0070C0"/>
        </a:solidFill>
      </dsp:spPr>
      <dsp:style>
        <a:lnRef idx="2">
          <a:schemeClr val="lt1"/>
        </a:lnRef>
        <a:fillRef idx="1">
          <a:schemeClr val="accent1"/>
        </a:fillRef>
        <a:effectRef idx="0">
          <a:scrgbClr r="0" g="0" b="0"/>
        </a:effectRef>
        <a:fontRef idx="minor">
          <a:schemeClr val="lt1"/>
        </a:fontRef>
      </dsp:style>
      <dsp:txBody>
        <a:bodyPr lIns="53340" tIns="35560" rIns="53340" bIns="355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dirty="0" smtClean="0"/>
            <a:t>维度</a:t>
          </a:r>
          <a:r>
            <a:rPr lang="en-US" altLang="zh-CN" sz="2800" dirty="0" smtClean="0"/>
            <a:t>4</a:t>
          </a:r>
          <a:endParaRPr lang="zh-CN" altLang="en-US" sz="2800" dirty="0"/>
        </a:p>
      </dsp:txBody>
      <dsp:txXfrm>
        <a:off x="2158507" y="0"/>
        <a:ext cx="1112462" cy="556231"/>
      </dsp:txXfrm>
    </dsp:sp>
    <dsp:sp modelId="{ADCD4CB8-E5DF-42E0-80D4-1D13C8BCB10E}">
      <dsp:nvSpPr>
        <dsp:cNvPr id="13" name="任意多边形 12"/>
        <dsp:cNvSpPr/>
      </dsp:nvSpPr>
      <dsp:spPr bwMode="white">
        <a:xfrm>
          <a:off x="2269753" y="556231"/>
          <a:ext cx="111246" cy="417173"/>
        </a:xfrm>
        <a:custGeom>
          <a:avLst/>
          <a:gdLst/>
          <a:ahLst/>
          <a:cxnLst/>
          <a:pathLst>
            <a:path w="175" h="657">
              <a:moveTo>
                <a:pt x="0" y="0"/>
              </a:moveTo>
              <a:lnTo>
                <a:pt x="0" y="657"/>
              </a:lnTo>
              <a:lnTo>
                <a:pt x="175" y="657"/>
              </a:lnTo>
            </a:path>
          </a:pathLst>
        </a:custGeom>
      </dsp:spPr>
      <dsp:style>
        <a:lnRef idx="2">
          <a:schemeClr val="accent1">
            <a:shade val="60000"/>
          </a:schemeClr>
        </a:lnRef>
        <a:fillRef idx="0">
          <a:schemeClr val="accent1"/>
        </a:fillRef>
        <a:effectRef idx="0">
          <a:scrgbClr r="0" g="0" b="0"/>
        </a:effectRef>
        <a:fontRef idx="minor"/>
      </dsp:style>
      <dsp:txXfrm>
        <a:off x="2269753" y="556231"/>
        <a:ext cx="111246" cy="417173"/>
      </dsp:txXfrm>
    </dsp:sp>
    <dsp:sp modelId="{9086F08D-3D4B-4F67-8DC8-CBE00C2906A7}">
      <dsp:nvSpPr>
        <dsp:cNvPr id="14" name="圆角矩形 13"/>
        <dsp:cNvSpPr/>
      </dsp:nvSpPr>
      <dsp:spPr bwMode="white">
        <a:xfrm>
          <a:off x="2380999" y="695289"/>
          <a:ext cx="889970" cy="556231"/>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38100" tIns="25400" rIns="38100" bIns="254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dirty="0" smtClean="0">
              <a:solidFill>
                <a:schemeClr val="dk1"/>
              </a:solidFill>
            </a:rPr>
            <a:t>指标</a:t>
          </a:r>
          <a:r>
            <a:rPr lang="en-US" altLang="zh-CN" sz="2000" dirty="0" smtClean="0">
              <a:solidFill>
                <a:schemeClr val="dk1"/>
              </a:solidFill>
            </a:rPr>
            <a:t>1</a:t>
          </a:r>
          <a:endParaRPr lang="zh-CN" altLang="en-US" sz="2000" dirty="0">
            <a:solidFill>
              <a:schemeClr val="dk1"/>
            </a:solidFill>
          </a:endParaRPr>
        </a:p>
      </dsp:txBody>
      <dsp:txXfrm>
        <a:off x="2380999" y="695289"/>
        <a:ext cx="889970" cy="556231"/>
      </dsp:txXfrm>
    </dsp:sp>
    <dsp:sp modelId="{39427160-153F-46C7-B9C1-1AF8E71ED347}">
      <dsp:nvSpPr>
        <dsp:cNvPr id="15" name="任意多边形 14"/>
        <dsp:cNvSpPr/>
      </dsp:nvSpPr>
      <dsp:spPr bwMode="white">
        <a:xfrm>
          <a:off x="2269753" y="556231"/>
          <a:ext cx="111246" cy="1112462"/>
        </a:xfrm>
        <a:custGeom>
          <a:avLst/>
          <a:gdLst/>
          <a:ahLst/>
          <a:cxnLst/>
          <a:pathLst>
            <a:path w="175" h="1752">
              <a:moveTo>
                <a:pt x="0" y="0"/>
              </a:moveTo>
              <a:lnTo>
                <a:pt x="0" y="1752"/>
              </a:lnTo>
              <a:lnTo>
                <a:pt x="175" y="1752"/>
              </a:lnTo>
            </a:path>
          </a:pathLst>
        </a:custGeom>
      </dsp:spPr>
      <dsp:style>
        <a:lnRef idx="2">
          <a:schemeClr val="accent1">
            <a:shade val="60000"/>
          </a:schemeClr>
        </a:lnRef>
        <a:fillRef idx="0">
          <a:schemeClr val="accent1"/>
        </a:fillRef>
        <a:effectRef idx="0">
          <a:scrgbClr r="0" g="0" b="0"/>
        </a:effectRef>
        <a:fontRef idx="minor"/>
      </dsp:style>
      <dsp:txXfrm>
        <a:off x="2269753" y="556231"/>
        <a:ext cx="111246" cy="1112462"/>
      </dsp:txXfrm>
    </dsp:sp>
    <dsp:sp modelId="{B386352B-A02F-433A-9A3B-B06816B7CE78}">
      <dsp:nvSpPr>
        <dsp:cNvPr id="16" name="圆角矩形 15"/>
        <dsp:cNvSpPr/>
      </dsp:nvSpPr>
      <dsp:spPr bwMode="white">
        <a:xfrm>
          <a:off x="2380999" y="1390577"/>
          <a:ext cx="889970" cy="556231"/>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38100" tIns="25400" rIns="38100" bIns="254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dirty="0" smtClean="0">
              <a:solidFill>
                <a:schemeClr val="dk1"/>
              </a:solidFill>
            </a:rPr>
            <a:t>指标</a:t>
          </a:r>
          <a:r>
            <a:rPr lang="en-US" altLang="zh-CN" sz="2000" dirty="0" smtClean="0">
              <a:solidFill>
                <a:schemeClr val="dk1"/>
              </a:solidFill>
            </a:rPr>
            <a:t>2</a:t>
          </a:r>
          <a:endParaRPr lang="zh-CN" altLang="en-US" sz="2000" dirty="0">
            <a:solidFill>
              <a:schemeClr val="dk1"/>
            </a:solidFill>
          </a:endParaRPr>
        </a:p>
      </dsp:txBody>
      <dsp:txXfrm>
        <a:off x="2380999" y="1390577"/>
        <a:ext cx="889970" cy="556231"/>
      </dsp:txXfrm>
    </dsp:sp>
    <dsp:sp modelId="{1D8B8FC6-8254-4CF5-8AFE-2DC8C43A54A4}">
      <dsp:nvSpPr>
        <dsp:cNvPr id="17" name="任意多边形 16"/>
        <dsp:cNvSpPr/>
      </dsp:nvSpPr>
      <dsp:spPr bwMode="white">
        <a:xfrm>
          <a:off x="2269753" y="556231"/>
          <a:ext cx="111246" cy="1807751"/>
        </a:xfrm>
        <a:custGeom>
          <a:avLst/>
          <a:gdLst/>
          <a:ahLst/>
          <a:cxnLst/>
          <a:pathLst>
            <a:path w="175" h="2847">
              <a:moveTo>
                <a:pt x="0" y="0"/>
              </a:moveTo>
              <a:lnTo>
                <a:pt x="0" y="2847"/>
              </a:lnTo>
              <a:lnTo>
                <a:pt x="175" y="2847"/>
              </a:lnTo>
            </a:path>
          </a:pathLst>
        </a:custGeom>
      </dsp:spPr>
      <dsp:style>
        <a:lnRef idx="2">
          <a:schemeClr val="accent1">
            <a:shade val="60000"/>
          </a:schemeClr>
        </a:lnRef>
        <a:fillRef idx="0">
          <a:schemeClr val="accent1"/>
        </a:fillRef>
        <a:effectRef idx="0">
          <a:scrgbClr r="0" g="0" b="0"/>
        </a:effectRef>
        <a:fontRef idx="minor"/>
      </dsp:style>
      <dsp:txXfrm>
        <a:off x="2269753" y="556231"/>
        <a:ext cx="111246" cy="1807751"/>
      </dsp:txXfrm>
    </dsp:sp>
    <dsp:sp modelId="{C7E6320E-4EF1-4E1A-892E-F492C59FFA32}">
      <dsp:nvSpPr>
        <dsp:cNvPr id="18" name="圆角矩形 17"/>
        <dsp:cNvSpPr/>
      </dsp:nvSpPr>
      <dsp:spPr bwMode="white">
        <a:xfrm>
          <a:off x="2380999" y="2085866"/>
          <a:ext cx="889970" cy="556231"/>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38100" tIns="25400" rIns="38100" bIns="254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dirty="0" smtClean="0">
              <a:solidFill>
                <a:schemeClr val="dk1"/>
              </a:solidFill>
            </a:rPr>
            <a:t>指标</a:t>
          </a:r>
          <a:r>
            <a:rPr lang="en-US" altLang="zh-CN" sz="2000" dirty="0" smtClean="0">
              <a:solidFill>
                <a:schemeClr val="dk1"/>
              </a:solidFill>
            </a:rPr>
            <a:t>3</a:t>
          </a:r>
          <a:endParaRPr lang="zh-CN" altLang="en-US" sz="2000" dirty="0">
            <a:solidFill>
              <a:schemeClr val="dk1"/>
            </a:solidFill>
          </a:endParaRPr>
        </a:p>
      </dsp:txBody>
      <dsp:txXfrm>
        <a:off x="2380999" y="2085866"/>
        <a:ext cx="889970" cy="556231"/>
      </dsp:txXfrm>
    </dsp:sp>
    <dsp:sp modelId="{D549440B-98FA-427A-8B30-334A689521FD}">
      <dsp:nvSpPr>
        <dsp:cNvPr id="4" name="圆角矩形 3" hidden="1"/>
        <dsp:cNvSpPr/>
      </dsp:nvSpPr>
      <dsp:spPr>
        <a:xfrm>
          <a:off x="767929" y="0"/>
          <a:ext cx="222492" cy="556231"/>
        </a:xfrm>
        <a:prstGeom prst="roundRect">
          <a:avLst>
            <a:gd name="adj" fmla="val 10000"/>
          </a:avLst>
        </a:prstGeom>
      </dsp:spPr>
      <dsp:txXfrm>
        <a:off x="767929" y="0"/>
        <a:ext cx="222492" cy="556231"/>
      </dsp:txXfrm>
    </dsp:sp>
    <dsp:sp modelId="{74E75640-6663-4B0C-8F45-DB781422861F}">
      <dsp:nvSpPr>
        <dsp:cNvPr id="12" name="圆角矩形 11" hidden="1"/>
        <dsp:cNvSpPr/>
      </dsp:nvSpPr>
      <dsp:spPr>
        <a:xfrm>
          <a:off x="2158507" y="0"/>
          <a:ext cx="222492" cy="556231"/>
        </a:xfrm>
        <a:prstGeom prst="roundRect">
          <a:avLst>
            <a:gd name="adj" fmla="val 10000"/>
          </a:avLst>
        </a:prstGeom>
      </dsp:spPr>
      <dsp:txXfrm>
        <a:off x="2158507" y="0"/>
        <a:ext cx="222492" cy="556231"/>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038898" cy="2642097"/>
        <a:chOff x="0" y="0"/>
        <a:chExt cx="4038898" cy="2642097"/>
      </a:xfrm>
    </dsp:grpSpPr>
    <dsp:sp modelId="{5DE01C60-0E6A-4D0B-9753-DD08D48DE737}">
      <dsp:nvSpPr>
        <dsp:cNvPr id="3" name="圆角矩形 2"/>
        <dsp:cNvSpPr/>
      </dsp:nvSpPr>
      <dsp:spPr bwMode="white">
        <a:xfrm>
          <a:off x="767929" y="0"/>
          <a:ext cx="1112462" cy="556231"/>
        </a:xfrm>
        <a:prstGeom prst="roundRect">
          <a:avLst>
            <a:gd name="adj" fmla="val 10000"/>
          </a:avLst>
        </a:prstGeom>
        <a:solidFill>
          <a:srgbClr val="0070C0"/>
        </a:solidFill>
      </dsp:spPr>
      <dsp:style>
        <a:lnRef idx="2">
          <a:schemeClr val="lt1"/>
        </a:lnRef>
        <a:fillRef idx="1">
          <a:schemeClr val="accent1"/>
        </a:fillRef>
        <a:effectRef idx="0">
          <a:scrgbClr r="0" g="0" b="0"/>
        </a:effectRef>
        <a:fontRef idx="minor">
          <a:schemeClr val="lt1"/>
        </a:fontRef>
      </dsp:style>
      <dsp:txBody>
        <a:bodyPr lIns="53340" tIns="35560" rIns="53340" bIns="355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buNone/>
          </a:pPr>
          <a:r>
            <a:rPr lang="zh-CN" altLang="en-US" sz="2800" dirty="0"/>
            <a:t>优质</a:t>
          </a:r>
          <a:endParaRPr lang="zh-CN" altLang="en-US" sz="2800" dirty="0"/>
        </a:p>
      </dsp:txBody>
      <dsp:txXfrm>
        <a:off x="767929" y="0"/>
        <a:ext cx="1112462" cy="556231"/>
      </dsp:txXfrm>
    </dsp:sp>
    <dsp:sp modelId="{F1A52EC0-E159-4ECE-A1BE-AAAF03AE15AC}">
      <dsp:nvSpPr>
        <dsp:cNvPr id="5" name="任意多边形 4"/>
        <dsp:cNvSpPr/>
      </dsp:nvSpPr>
      <dsp:spPr bwMode="white">
        <a:xfrm>
          <a:off x="879176" y="556231"/>
          <a:ext cx="111246" cy="417173"/>
        </a:xfrm>
        <a:custGeom>
          <a:avLst/>
          <a:gdLst/>
          <a:ahLst/>
          <a:cxnLst/>
          <a:pathLst>
            <a:path w="175" h="657">
              <a:moveTo>
                <a:pt x="0" y="0"/>
              </a:moveTo>
              <a:lnTo>
                <a:pt x="0" y="657"/>
              </a:lnTo>
              <a:lnTo>
                <a:pt x="175" y="657"/>
              </a:lnTo>
            </a:path>
          </a:pathLst>
        </a:custGeom>
      </dsp:spPr>
      <dsp:style>
        <a:lnRef idx="2">
          <a:schemeClr val="accent1">
            <a:shade val="60000"/>
          </a:schemeClr>
        </a:lnRef>
        <a:fillRef idx="0">
          <a:schemeClr val="accent1"/>
        </a:fillRef>
        <a:effectRef idx="0">
          <a:scrgbClr r="0" g="0" b="0"/>
        </a:effectRef>
        <a:fontRef idx="minor"/>
      </dsp:style>
      <dsp:txXfrm>
        <a:off x="879176" y="556231"/>
        <a:ext cx="111246" cy="417173"/>
      </dsp:txXfrm>
    </dsp:sp>
    <dsp:sp modelId="{7398ADE3-9045-48C2-8E72-D16737330DC8}">
      <dsp:nvSpPr>
        <dsp:cNvPr id="6" name="圆角矩形 5"/>
        <dsp:cNvSpPr/>
      </dsp:nvSpPr>
      <dsp:spPr bwMode="white">
        <a:xfrm>
          <a:off x="990422" y="695289"/>
          <a:ext cx="889970" cy="556231"/>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38100" tIns="25400" rIns="38100" bIns="254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dirty="0" smtClean="0">
              <a:solidFill>
                <a:schemeClr val="dk1"/>
              </a:solidFill>
            </a:rPr>
            <a:t>指标</a:t>
          </a:r>
          <a:r>
            <a:rPr lang="en-US" altLang="zh-CN" sz="2000" dirty="0" smtClean="0">
              <a:solidFill>
                <a:schemeClr val="dk1"/>
              </a:solidFill>
            </a:rPr>
            <a:t>1 </a:t>
          </a:r>
          <a:endParaRPr lang="zh-CN" altLang="en-US" sz="2000" dirty="0">
            <a:solidFill>
              <a:schemeClr val="dk1"/>
            </a:solidFill>
          </a:endParaRPr>
        </a:p>
      </dsp:txBody>
      <dsp:txXfrm>
        <a:off x="990422" y="695289"/>
        <a:ext cx="889970" cy="556231"/>
      </dsp:txXfrm>
    </dsp:sp>
    <dsp:sp modelId="{B9F9F4E8-C597-4E73-8CB7-C81EA3117EC6}">
      <dsp:nvSpPr>
        <dsp:cNvPr id="7" name="任意多边形 6"/>
        <dsp:cNvSpPr/>
      </dsp:nvSpPr>
      <dsp:spPr bwMode="white">
        <a:xfrm>
          <a:off x="879176" y="556231"/>
          <a:ext cx="111246" cy="1112462"/>
        </a:xfrm>
        <a:custGeom>
          <a:avLst/>
          <a:gdLst/>
          <a:ahLst/>
          <a:cxnLst/>
          <a:pathLst>
            <a:path w="175" h="1752">
              <a:moveTo>
                <a:pt x="0" y="0"/>
              </a:moveTo>
              <a:lnTo>
                <a:pt x="0" y="1752"/>
              </a:lnTo>
              <a:lnTo>
                <a:pt x="175" y="1752"/>
              </a:lnTo>
            </a:path>
          </a:pathLst>
        </a:custGeom>
      </dsp:spPr>
      <dsp:style>
        <a:lnRef idx="2">
          <a:schemeClr val="accent1">
            <a:shade val="60000"/>
          </a:schemeClr>
        </a:lnRef>
        <a:fillRef idx="0">
          <a:schemeClr val="accent1"/>
        </a:fillRef>
        <a:effectRef idx="0">
          <a:scrgbClr r="0" g="0" b="0"/>
        </a:effectRef>
        <a:fontRef idx="minor"/>
      </dsp:style>
      <dsp:txXfrm>
        <a:off x="879176" y="556231"/>
        <a:ext cx="111246" cy="1112462"/>
      </dsp:txXfrm>
    </dsp:sp>
    <dsp:sp modelId="{DCAD6019-D383-4481-8AE9-C807456F9CD6}">
      <dsp:nvSpPr>
        <dsp:cNvPr id="8" name="圆角矩形 7"/>
        <dsp:cNvSpPr/>
      </dsp:nvSpPr>
      <dsp:spPr bwMode="white">
        <a:xfrm>
          <a:off x="990422" y="1390577"/>
          <a:ext cx="889970" cy="556231"/>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38100" tIns="25400" rIns="38100" bIns="254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dirty="0" smtClean="0">
              <a:solidFill>
                <a:schemeClr val="dk1"/>
              </a:solidFill>
            </a:rPr>
            <a:t>指标</a:t>
          </a:r>
          <a:r>
            <a:rPr lang="en-US" altLang="zh-CN" sz="2000" dirty="0" smtClean="0">
              <a:solidFill>
                <a:schemeClr val="dk1"/>
              </a:solidFill>
            </a:rPr>
            <a:t>2</a:t>
          </a:r>
          <a:endParaRPr lang="zh-CN" altLang="en-US" sz="2000" dirty="0">
            <a:solidFill>
              <a:schemeClr val="dk1"/>
            </a:solidFill>
          </a:endParaRPr>
        </a:p>
      </dsp:txBody>
      <dsp:txXfrm>
        <a:off x="990422" y="1390577"/>
        <a:ext cx="889970" cy="556231"/>
      </dsp:txXfrm>
    </dsp:sp>
    <dsp:sp modelId="{272D10A4-7C3B-43B4-ABEF-1E279795BEF8}">
      <dsp:nvSpPr>
        <dsp:cNvPr id="9" name="任意多边形 8"/>
        <dsp:cNvSpPr/>
      </dsp:nvSpPr>
      <dsp:spPr bwMode="white">
        <a:xfrm>
          <a:off x="879176" y="556231"/>
          <a:ext cx="111246" cy="1807751"/>
        </a:xfrm>
        <a:custGeom>
          <a:avLst/>
          <a:gdLst/>
          <a:ahLst/>
          <a:cxnLst/>
          <a:pathLst>
            <a:path w="175" h="2847">
              <a:moveTo>
                <a:pt x="0" y="0"/>
              </a:moveTo>
              <a:lnTo>
                <a:pt x="0" y="2847"/>
              </a:lnTo>
              <a:lnTo>
                <a:pt x="175" y="2847"/>
              </a:lnTo>
            </a:path>
          </a:pathLst>
        </a:custGeom>
      </dsp:spPr>
      <dsp:style>
        <a:lnRef idx="2">
          <a:schemeClr val="accent1">
            <a:shade val="60000"/>
          </a:schemeClr>
        </a:lnRef>
        <a:fillRef idx="0">
          <a:schemeClr val="accent1"/>
        </a:fillRef>
        <a:effectRef idx="0">
          <a:scrgbClr r="0" g="0" b="0"/>
        </a:effectRef>
        <a:fontRef idx="minor"/>
      </dsp:style>
      <dsp:txXfrm>
        <a:off x="879176" y="556231"/>
        <a:ext cx="111246" cy="1807751"/>
      </dsp:txXfrm>
    </dsp:sp>
    <dsp:sp modelId="{A8E7E99F-8699-4F44-8344-A1D564FAEB1C}">
      <dsp:nvSpPr>
        <dsp:cNvPr id="10" name="圆角矩形 9"/>
        <dsp:cNvSpPr/>
      </dsp:nvSpPr>
      <dsp:spPr bwMode="white">
        <a:xfrm>
          <a:off x="990422" y="2085866"/>
          <a:ext cx="889970" cy="556231"/>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38100" tIns="25400" rIns="38100" bIns="254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dirty="0" smtClean="0">
              <a:solidFill>
                <a:schemeClr val="dk1"/>
              </a:solidFill>
            </a:rPr>
            <a:t>指标</a:t>
          </a:r>
          <a:r>
            <a:rPr lang="en-US" altLang="zh-CN" sz="2000" dirty="0" smtClean="0">
              <a:solidFill>
                <a:schemeClr val="dk1"/>
              </a:solidFill>
            </a:rPr>
            <a:t>3</a:t>
          </a:r>
          <a:endParaRPr lang="zh-CN" altLang="en-US" sz="2000" dirty="0">
            <a:solidFill>
              <a:schemeClr val="dk1"/>
            </a:solidFill>
          </a:endParaRPr>
        </a:p>
      </dsp:txBody>
      <dsp:txXfrm>
        <a:off x="990422" y="2085866"/>
        <a:ext cx="889970" cy="556231"/>
      </dsp:txXfrm>
    </dsp:sp>
    <dsp:sp modelId="{FC081BEF-8CDD-4E8E-B332-1DC90DB03583}">
      <dsp:nvSpPr>
        <dsp:cNvPr id="11" name="圆角矩形 10"/>
        <dsp:cNvSpPr/>
      </dsp:nvSpPr>
      <dsp:spPr bwMode="white">
        <a:xfrm>
          <a:off x="2158507" y="0"/>
          <a:ext cx="1112462" cy="556231"/>
        </a:xfrm>
        <a:prstGeom prst="roundRect">
          <a:avLst>
            <a:gd name="adj" fmla="val 10000"/>
          </a:avLst>
        </a:prstGeom>
        <a:solidFill>
          <a:srgbClr val="0070C0"/>
        </a:solidFill>
      </dsp:spPr>
      <dsp:style>
        <a:lnRef idx="2">
          <a:schemeClr val="lt1"/>
        </a:lnRef>
        <a:fillRef idx="1">
          <a:schemeClr val="accent1"/>
        </a:fillRef>
        <a:effectRef idx="0">
          <a:scrgbClr r="0" g="0" b="0"/>
        </a:effectRef>
        <a:fontRef idx="minor">
          <a:schemeClr val="lt1"/>
        </a:fontRef>
      </dsp:style>
      <dsp:txBody>
        <a:bodyPr lIns="53340" tIns="35560" rIns="53340" bIns="355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dirty="0" smtClean="0"/>
            <a:t>维度</a:t>
          </a:r>
          <a:r>
            <a:rPr lang="en-US" altLang="zh-CN" sz="2800" dirty="0" smtClean="0"/>
            <a:t>2</a:t>
          </a:r>
          <a:endParaRPr lang="zh-CN" altLang="en-US" sz="2800" dirty="0"/>
        </a:p>
      </dsp:txBody>
      <dsp:txXfrm>
        <a:off x="2158507" y="0"/>
        <a:ext cx="1112462" cy="556231"/>
      </dsp:txXfrm>
    </dsp:sp>
    <dsp:sp modelId="{ADCD4CB8-E5DF-42E0-80D4-1D13C8BCB10E}">
      <dsp:nvSpPr>
        <dsp:cNvPr id="13" name="任意多边形 12"/>
        <dsp:cNvSpPr/>
      </dsp:nvSpPr>
      <dsp:spPr bwMode="white">
        <a:xfrm>
          <a:off x="2269753" y="556231"/>
          <a:ext cx="111246" cy="417173"/>
        </a:xfrm>
        <a:custGeom>
          <a:avLst/>
          <a:gdLst/>
          <a:ahLst/>
          <a:cxnLst/>
          <a:pathLst>
            <a:path w="175" h="657">
              <a:moveTo>
                <a:pt x="0" y="0"/>
              </a:moveTo>
              <a:lnTo>
                <a:pt x="0" y="657"/>
              </a:lnTo>
              <a:lnTo>
                <a:pt x="175" y="657"/>
              </a:lnTo>
            </a:path>
          </a:pathLst>
        </a:custGeom>
      </dsp:spPr>
      <dsp:style>
        <a:lnRef idx="2">
          <a:schemeClr val="accent1">
            <a:shade val="60000"/>
          </a:schemeClr>
        </a:lnRef>
        <a:fillRef idx="0">
          <a:schemeClr val="accent1"/>
        </a:fillRef>
        <a:effectRef idx="0">
          <a:scrgbClr r="0" g="0" b="0"/>
        </a:effectRef>
        <a:fontRef idx="minor"/>
      </dsp:style>
      <dsp:txXfrm>
        <a:off x="2269753" y="556231"/>
        <a:ext cx="111246" cy="417173"/>
      </dsp:txXfrm>
    </dsp:sp>
    <dsp:sp modelId="{9086F08D-3D4B-4F67-8DC8-CBE00C2906A7}">
      <dsp:nvSpPr>
        <dsp:cNvPr id="14" name="圆角矩形 13"/>
        <dsp:cNvSpPr/>
      </dsp:nvSpPr>
      <dsp:spPr bwMode="white">
        <a:xfrm>
          <a:off x="2380999" y="695289"/>
          <a:ext cx="889970" cy="556231"/>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38100" tIns="25400" rIns="38100" bIns="254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dirty="0" smtClean="0">
              <a:solidFill>
                <a:schemeClr val="dk1"/>
              </a:solidFill>
            </a:rPr>
            <a:t>指标</a:t>
          </a:r>
          <a:r>
            <a:rPr lang="en-US" altLang="zh-CN" sz="2000" dirty="0" smtClean="0">
              <a:solidFill>
                <a:schemeClr val="dk1"/>
              </a:solidFill>
            </a:rPr>
            <a:t>1</a:t>
          </a:r>
          <a:endParaRPr lang="zh-CN" altLang="en-US" sz="2000" dirty="0">
            <a:solidFill>
              <a:schemeClr val="dk1"/>
            </a:solidFill>
          </a:endParaRPr>
        </a:p>
      </dsp:txBody>
      <dsp:txXfrm>
        <a:off x="2380999" y="695289"/>
        <a:ext cx="889970" cy="556231"/>
      </dsp:txXfrm>
    </dsp:sp>
    <dsp:sp modelId="{39427160-153F-46C7-B9C1-1AF8E71ED347}">
      <dsp:nvSpPr>
        <dsp:cNvPr id="15" name="任意多边形 14"/>
        <dsp:cNvSpPr/>
      </dsp:nvSpPr>
      <dsp:spPr bwMode="white">
        <a:xfrm>
          <a:off x="2269753" y="556231"/>
          <a:ext cx="111246" cy="1112462"/>
        </a:xfrm>
        <a:custGeom>
          <a:avLst/>
          <a:gdLst/>
          <a:ahLst/>
          <a:cxnLst/>
          <a:pathLst>
            <a:path w="175" h="1752">
              <a:moveTo>
                <a:pt x="0" y="0"/>
              </a:moveTo>
              <a:lnTo>
                <a:pt x="0" y="1752"/>
              </a:lnTo>
              <a:lnTo>
                <a:pt x="175" y="1752"/>
              </a:lnTo>
            </a:path>
          </a:pathLst>
        </a:custGeom>
      </dsp:spPr>
      <dsp:style>
        <a:lnRef idx="2">
          <a:schemeClr val="accent1">
            <a:shade val="60000"/>
          </a:schemeClr>
        </a:lnRef>
        <a:fillRef idx="0">
          <a:schemeClr val="accent1"/>
        </a:fillRef>
        <a:effectRef idx="0">
          <a:scrgbClr r="0" g="0" b="0"/>
        </a:effectRef>
        <a:fontRef idx="minor"/>
      </dsp:style>
      <dsp:txXfrm>
        <a:off x="2269753" y="556231"/>
        <a:ext cx="111246" cy="1112462"/>
      </dsp:txXfrm>
    </dsp:sp>
    <dsp:sp modelId="{B386352B-A02F-433A-9A3B-B06816B7CE78}">
      <dsp:nvSpPr>
        <dsp:cNvPr id="16" name="圆角矩形 15"/>
        <dsp:cNvSpPr/>
      </dsp:nvSpPr>
      <dsp:spPr bwMode="white">
        <a:xfrm>
          <a:off x="2380999" y="1390577"/>
          <a:ext cx="889970" cy="556231"/>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38100" tIns="25400" rIns="38100" bIns="254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dirty="0" smtClean="0">
              <a:solidFill>
                <a:schemeClr val="dk1"/>
              </a:solidFill>
            </a:rPr>
            <a:t>指标</a:t>
          </a:r>
          <a:r>
            <a:rPr lang="en-US" altLang="zh-CN" sz="2000" dirty="0" smtClean="0">
              <a:solidFill>
                <a:schemeClr val="dk1"/>
              </a:solidFill>
            </a:rPr>
            <a:t>2 </a:t>
          </a:r>
          <a:endParaRPr lang="zh-CN" altLang="en-US" sz="2000" dirty="0">
            <a:solidFill>
              <a:schemeClr val="dk1"/>
            </a:solidFill>
          </a:endParaRPr>
        </a:p>
      </dsp:txBody>
      <dsp:txXfrm>
        <a:off x="2380999" y="1390577"/>
        <a:ext cx="889970" cy="556231"/>
      </dsp:txXfrm>
    </dsp:sp>
    <dsp:sp modelId="{67E3DA06-D83C-49AC-B942-2FB7D5B60EB9}">
      <dsp:nvSpPr>
        <dsp:cNvPr id="17" name="任意多边形 16"/>
        <dsp:cNvSpPr/>
      </dsp:nvSpPr>
      <dsp:spPr bwMode="white">
        <a:xfrm>
          <a:off x="2269753" y="556231"/>
          <a:ext cx="111246" cy="1807751"/>
        </a:xfrm>
        <a:custGeom>
          <a:avLst/>
          <a:gdLst/>
          <a:ahLst/>
          <a:cxnLst/>
          <a:pathLst>
            <a:path w="175" h="2847">
              <a:moveTo>
                <a:pt x="0" y="0"/>
              </a:moveTo>
              <a:lnTo>
                <a:pt x="0" y="2847"/>
              </a:lnTo>
              <a:lnTo>
                <a:pt x="175" y="2847"/>
              </a:lnTo>
            </a:path>
          </a:pathLst>
        </a:custGeom>
      </dsp:spPr>
      <dsp:style>
        <a:lnRef idx="2">
          <a:schemeClr val="accent1">
            <a:shade val="60000"/>
          </a:schemeClr>
        </a:lnRef>
        <a:fillRef idx="0">
          <a:schemeClr val="accent1"/>
        </a:fillRef>
        <a:effectRef idx="0">
          <a:scrgbClr r="0" g="0" b="0"/>
        </a:effectRef>
        <a:fontRef idx="minor"/>
      </dsp:style>
      <dsp:txXfrm>
        <a:off x="2269753" y="556231"/>
        <a:ext cx="111246" cy="1807751"/>
      </dsp:txXfrm>
    </dsp:sp>
    <dsp:sp modelId="{DECB1E3E-52EA-4B76-94BE-865913CA5CFC}">
      <dsp:nvSpPr>
        <dsp:cNvPr id="18" name="圆角矩形 17"/>
        <dsp:cNvSpPr/>
      </dsp:nvSpPr>
      <dsp:spPr bwMode="white">
        <a:xfrm>
          <a:off x="2380999" y="2085866"/>
          <a:ext cx="889970" cy="556231"/>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38100" tIns="25400" rIns="38100" bIns="254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dirty="0" smtClean="0">
              <a:solidFill>
                <a:schemeClr val="dk1"/>
              </a:solidFill>
            </a:rPr>
            <a:t>指标</a:t>
          </a:r>
          <a:r>
            <a:rPr lang="en-US" altLang="zh-CN" sz="2000" dirty="0" smtClean="0">
              <a:solidFill>
                <a:schemeClr val="dk1"/>
              </a:solidFill>
            </a:rPr>
            <a:t>3</a:t>
          </a:r>
          <a:endParaRPr lang="zh-CN" altLang="en-US" sz="2000" dirty="0">
            <a:solidFill>
              <a:schemeClr val="dk1"/>
            </a:solidFill>
          </a:endParaRPr>
        </a:p>
      </dsp:txBody>
      <dsp:txXfrm>
        <a:off x="2380999" y="2085866"/>
        <a:ext cx="889970" cy="556231"/>
      </dsp:txXfrm>
    </dsp:sp>
    <dsp:sp modelId="{D549440B-98FA-427A-8B30-334A689521FD}">
      <dsp:nvSpPr>
        <dsp:cNvPr id="4" name="圆角矩形 3" hidden="1"/>
        <dsp:cNvSpPr/>
      </dsp:nvSpPr>
      <dsp:spPr>
        <a:xfrm>
          <a:off x="767929" y="0"/>
          <a:ext cx="222492" cy="556231"/>
        </a:xfrm>
        <a:prstGeom prst="roundRect">
          <a:avLst>
            <a:gd name="adj" fmla="val 10000"/>
          </a:avLst>
        </a:prstGeom>
      </dsp:spPr>
      <dsp:txXfrm>
        <a:off x="767929" y="0"/>
        <a:ext cx="222492" cy="556231"/>
      </dsp:txXfrm>
    </dsp:sp>
    <dsp:sp modelId="{74E75640-6663-4B0C-8F45-DB781422861F}">
      <dsp:nvSpPr>
        <dsp:cNvPr id="12" name="圆角矩形 11" hidden="1"/>
        <dsp:cNvSpPr/>
      </dsp:nvSpPr>
      <dsp:spPr>
        <a:xfrm>
          <a:off x="2158507" y="0"/>
          <a:ext cx="222492" cy="556231"/>
        </a:xfrm>
        <a:prstGeom prst="roundRect">
          <a:avLst>
            <a:gd name="adj" fmla="val 10000"/>
          </a:avLst>
        </a:prstGeom>
      </dsp:spPr>
      <dsp:txXfrm>
        <a:off x="2158507" y="0"/>
        <a:ext cx="222492" cy="556231"/>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038898" cy="2642097"/>
        <a:chOff x="0" y="0"/>
        <a:chExt cx="4038898" cy="2642097"/>
      </a:xfrm>
    </dsp:grpSpPr>
    <dsp:sp modelId="{5DE01C60-0E6A-4D0B-9753-DD08D48DE737}">
      <dsp:nvSpPr>
        <dsp:cNvPr id="3" name="圆角矩形 2"/>
        <dsp:cNvSpPr/>
      </dsp:nvSpPr>
      <dsp:spPr bwMode="white">
        <a:xfrm>
          <a:off x="1167225" y="0"/>
          <a:ext cx="1704447" cy="556231"/>
        </a:xfrm>
        <a:prstGeom prst="roundRect">
          <a:avLst>
            <a:gd name="adj" fmla="val 10000"/>
          </a:avLst>
        </a:prstGeom>
        <a:solidFill>
          <a:srgbClr val="0070C0"/>
        </a:solidFill>
      </dsp:spPr>
      <dsp:style>
        <a:lnRef idx="2">
          <a:schemeClr val="lt1"/>
        </a:lnRef>
        <a:fillRef idx="1">
          <a:schemeClr val="accent1"/>
        </a:fillRef>
        <a:effectRef idx="0">
          <a:scrgbClr r="0" g="0" b="0"/>
        </a:effectRef>
        <a:fontRef idx="minor">
          <a:schemeClr val="lt1"/>
        </a:fontRef>
      </dsp:style>
      <dsp:txBody>
        <a:bodyPr lIns="53340" tIns="35560" rIns="53340" bIns="355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buNone/>
          </a:pPr>
          <a:r>
            <a:rPr lang="zh-CN" altLang="en-US" sz="2800" dirty="0" smtClean="0"/>
            <a:t>安全</a:t>
          </a:r>
          <a:endParaRPr lang="zh-CN" altLang="en-US" sz="2800" dirty="0" smtClean="0"/>
        </a:p>
      </dsp:txBody>
      <dsp:txXfrm>
        <a:off x="1167225" y="0"/>
        <a:ext cx="1704447" cy="556231"/>
      </dsp:txXfrm>
    </dsp:sp>
    <dsp:sp modelId="{F1A52EC0-E159-4ECE-A1BE-AAAF03AE15AC}">
      <dsp:nvSpPr>
        <dsp:cNvPr id="5" name="任意多边形 4"/>
        <dsp:cNvSpPr/>
      </dsp:nvSpPr>
      <dsp:spPr bwMode="white">
        <a:xfrm>
          <a:off x="1337670" y="556231"/>
          <a:ext cx="170445" cy="417173"/>
        </a:xfrm>
        <a:custGeom>
          <a:avLst/>
          <a:gdLst/>
          <a:ahLst/>
          <a:cxnLst/>
          <a:pathLst>
            <a:path w="268" h="657">
              <a:moveTo>
                <a:pt x="0" y="0"/>
              </a:moveTo>
              <a:lnTo>
                <a:pt x="0" y="657"/>
              </a:lnTo>
              <a:lnTo>
                <a:pt x="268" y="657"/>
              </a:lnTo>
            </a:path>
          </a:pathLst>
        </a:custGeom>
      </dsp:spPr>
      <dsp:style>
        <a:lnRef idx="2">
          <a:schemeClr val="accent1">
            <a:shade val="60000"/>
          </a:schemeClr>
        </a:lnRef>
        <a:fillRef idx="0">
          <a:schemeClr val="accent1"/>
        </a:fillRef>
        <a:effectRef idx="0">
          <a:scrgbClr r="0" g="0" b="0"/>
        </a:effectRef>
        <a:fontRef idx="minor"/>
      </dsp:style>
      <dsp:txXfrm>
        <a:off x="1337670" y="556231"/>
        <a:ext cx="170445" cy="417173"/>
      </dsp:txXfrm>
    </dsp:sp>
    <dsp:sp modelId="{7398ADE3-9045-48C2-8E72-D16737330DC8}">
      <dsp:nvSpPr>
        <dsp:cNvPr id="6" name="圆角矩形 5"/>
        <dsp:cNvSpPr/>
      </dsp:nvSpPr>
      <dsp:spPr bwMode="white">
        <a:xfrm>
          <a:off x="1508115" y="695289"/>
          <a:ext cx="889970" cy="556231"/>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38100" tIns="25400" rIns="38100" bIns="254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dirty="0" smtClean="0">
              <a:solidFill>
                <a:schemeClr val="dk1"/>
              </a:solidFill>
            </a:rPr>
            <a:t>要求</a:t>
          </a:r>
          <a:r>
            <a:rPr lang="en-US" altLang="zh-CN" sz="2000" dirty="0" smtClean="0">
              <a:solidFill>
                <a:schemeClr val="dk1"/>
              </a:solidFill>
            </a:rPr>
            <a:t>1</a:t>
          </a:r>
          <a:endParaRPr lang="zh-CN" altLang="en-US" sz="2000" dirty="0">
            <a:solidFill>
              <a:schemeClr val="dk1"/>
            </a:solidFill>
          </a:endParaRPr>
        </a:p>
      </dsp:txBody>
      <dsp:txXfrm>
        <a:off x="1508115" y="695289"/>
        <a:ext cx="889970" cy="556231"/>
      </dsp:txXfrm>
    </dsp:sp>
    <dsp:sp modelId="{B9F9F4E8-C597-4E73-8CB7-C81EA3117EC6}">
      <dsp:nvSpPr>
        <dsp:cNvPr id="7" name="任意多边形 6"/>
        <dsp:cNvSpPr/>
      </dsp:nvSpPr>
      <dsp:spPr bwMode="white">
        <a:xfrm>
          <a:off x="1337670" y="556231"/>
          <a:ext cx="170445" cy="1112462"/>
        </a:xfrm>
        <a:custGeom>
          <a:avLst/>
          <a:gdLst/>
          <a:ahLst/>
          <a:cxnLst/>
          <a:pathLst>
            <a:path w="268" h="1752">
              <a:moveTo>
                <a:pt x="0" y="0"/>
              </a:moveTo>
              <a:lnTo>
                <a:pt x="0" y="1752"/>
              </a:lnTo>
              <a:lnTo>
                <a:pt x="268" y="1752"/>
              </a:lnTo>
            </a:path>
          </a:pathLst>
        </a:custGeom>
      </dsp:spPr>
      <dsp:style>
        <a:lnRef idx="2">
          <a:schemeClr val="accent1">
            <a:shade val="60000"/>
          </a:schemeClr>
        </a:lnRef>
        <a:fillRef idx="0">
          <a:schemeClr val="accent1"/>
        </a:fillRef>
        <a:effectRef idx="0">
          <a:scrgbClr r="0" g="0" b="0"/>
        </a:effectRef>
        <a:fontRef idx="minor"/>
      </dsp:style>
      <dsp:txXfrm>
        <a:off x="1337670" y="556231"/>
        <a:ext cx="170445" cy="1112462"/>
      </dsp:txXfrm>
    </dsp:sp>
    <dsp:sp modelId="{DCAD6019-D383-4481-8AE9-C807456F9CD6}">
      <dsp:nvSpPr>
        <dsp:cNvPr id="8" name="圆角矩形 7"/>
        <dsp:cNvSpPr/>
      </dsp:nvSpPr>
      <dsp:spPr bwMode="white">
        <a:xfrm>
          <a:off x="1508115" y="1390577"/>
          <a:ext cx="889970" cy="556231"/>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38100" tIns="25400" rIns="38100" bIns="254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dirty="0" smtClean="0">
              <a:solidFill>
                <a:schemeClr val="dk1"/>
              </a:solidFill>
            </a:rPr>
            <a:t>要求</a:t>
          </a:r>
          <a:r>
            <a:rPr lang="en-US" altLang="zh-CN" sz="2000" dirty="0" smtClean="0">
              <a:solidFill>
                <a:schemeClr val="dk1"/>
              </a:solidFill>
            </a:rPr>
            <a:t>2</a:t>
          </a:r>
          <a:endParaRPr lang="zh-CN" altLang="en-US" sz="2000" dirty="0">
            <a:solidFill>
              <a:schemeClr val="dk1"/>
            </a:solidFill>
          </a:endParaRPr>
        </a:p>
      </dsp:txBody>
      <dsp:txXfrm>
        <a:off x="1508115" y="1390577"/>
        <a:ext cx="889970" cy="556231"/>
      </dsp:txXfrm>
    </dsp:sp>
    <dsp:sp modelId="{BF8AF34A-2475-4B0D-BED9-658E49E9FCEC}">
      <dsp:nvSpPr>
        <dsp:cNvPr id="9" name="任意多边形 8"/>
        <dsp:cNvSpPr/>
      </dsp:nvSpPr>
      <dsp:spPr bwMode="white">
        <a:xfrm>
          <a:off x="1337670" y="556231"/>
          <a:ext cx="170445" cy="1807751"/>
        </a:xfrm>
        <a:custGeom>
          <a:avLst/>
          <a:gdLst/>
          <a:ahLst/>
          <a:cxnLst/>
          <a:pathLst>
            <a:path w="268" h="2847">
              <a:moveTo>
                <a:pt x="0" y="0"/>
              </a:moveTo>
              <a:lnTo>
                <a:pt x="0" y="2847"/>
              </a:lnTo>
              <a:lnTo>
                <a:pt x="268" y="2847"/>
              </a:lnTo>
            </a:path>
          </a:pathLst>
        </a:custGeom>
      </dsp:spPr>
      <dsp:style>
        <a:lnRef idx="2">
          <a:schemeClr val="accent1">
            <a:shade val="60000"/>
          </a:schemeClr>
        </a:lnRef>
        <a:fillRef idx="0">
          <a:schemeClr val="accent1"/>
        </a:fillRef>
        <a:effectRef idx="0">
          <a:scrgbClr r="0" g="0" b="0"/>
        </a:effectRef>
        <a:fontRef idx="minor"/>
      </dsp:style>
      <dsp:txXfrm>
        <a:off x="1337670" y="556231"/>
        <a:ext cx="170445" cy="1807751"/>
      </dsp:txXfrm>
    </dsp:sp>
    <dsp:sp modelId="{DF66B325-CA27-4B55-82D1-9EF369052F9D}">
      <dsp:nvSpPr>
        <dsp:cNvPr id="10" name="圆角矩形 9"/>
        <dsp:cNvSpPr/>
      </dsp:nvSpPr>
      <dsp:spPr bwMode="white">
        <a:xfrm>
          <a:off x="1508115" y="2085866"/>
          <a:ext cx="889970" cy="556231"/>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38100" tIns="25400" rIns="38100" bIns="254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dirty="0" smtClean="0">
              <a:solidFill>
                <a:schemeClr val="dk1"/>
              </a:solidFill>
            </a:rPr>
            <a:t>要求</a:t>
          </a:r>
          <a:r>
            <a:rPr lang="en-US" altLang="zh-CN" sz="2000" dirty="0" smtClean="0">
              <a:solidFill>
                <a:schemeClr val="dk1"/>
              </a:solidFill>
            </a:rPr>
            <a:t>3</a:t>
          </a:r>
          <a:endParaRPr lang="zh-CN" altLang="en-US" sz="2000" dirty="0">
            <a:solidFill>
              <a:schemeClr val="dk1"/>
            </a:solidFill>
          </a:endParaRPr>
        </a:p>
      </dsp:txBody>
      <dsp:txXfrm>
        <a:off x="1508115" y="2085866"/>
        <a:ext cx="889970" cy="556231"/>
      </dsp:txXfrm>
    </dsp:sp>
    <dsp:sp modelId="{D549440B-98FA-427A-8B30-334A689521FD}">
      <dsp:nvSpPr>
        <dsp:cNvPr id="4" name="圆角矩形 3" hidden="1"/>
        <dsp:cNvSpPr/>
      </dsp:nvSpPr>
      <dsp:spPr>
        <a:xfrm>
          <a:off x="1167225" y="0"/>
          <a:ext cx="340889" cy="556231"/>
        </a:xfrm>
        <a:prstGeom prst="roundRect">
          <a:avLst>
            <a:gd name="adj" fmla="val 10000"/>
          </a:avLst>
        </a:prstGeom>
      </dsp:spPr>
      <dsp:txXfrm>
        <a:off x="1167225" y="0"/>
        <a:ext cx="340889" cy="55623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5">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rSet qsTypeId="urn:microsoft.com/office/officeart/2005/8/quickstyle/simple5"/>
        </dgm:pt>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linDir" val="fromT"/>
              <dgm:param type="chAlign" val="l"/>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srcNode" val="rootConnector"/>
                        <dgm:param type="dim" val="1D"/>
                        <dgm:param type="endSty" val="noArr"/>
                        <dgm:param type="connRout" val="bend"/>
                        <dgm:param type="begPts" val="bCtr"/>
                        <dgm:param type="endPts" val="midL"/>
                      </dgm:alg>
                    </dgm:if>
                    <dgm:else name="Name16">
                      <dgm:alg type="conn">
                        <dgm:param type="srcNode" val="rootConnector"/>
                        <dgm:param type="dim" val="1D"/>
                        <dgm:param type="endSty" val="noArr"/>
                        <dgm:param type="connRout" val="bend"/>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6">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rSet qsTypeId="urn:microsoft.com/office/officeart/2005/8/quickstyle/simple5"/>
        </dgm:pt>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linDir" val="fromT"/>
              <dgm:param type="chAlign" val="l"/>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srcNode" val="rootConnector"/>
                        <dgm:param type="dim" val="1D"/>
                        <dgm:param type="endSty" val="noArr"/>
                        <dgm:param type="connRout" val="bend"/>
                        <dgm:param type="begPts" val="bCtr"/>
                        <dgm:param type="endPts" val="midL"/>
                      </dgm:alg>
                    </dgm:if>
                    <dgm:else name="Name16">
                      <dgm:alg type="conn">
                        <dgm:param type="srcNode" val="rootConnector"/>
                        <dgm:param type="dim" val="1D"/>
                        <dgm:param type="endSty" val="noArr"/>
                        <dgm:param type="connRout" val="bend"/>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8">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rSet qsTypeId="urn:microsoft.com/office/officeart/2005/8/quickstyle/simple5"/>
        </dgm:pt>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linDir" val="fromT"/>
              <dgm:param type="chAlign" val="l"/>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srcNode" val="rootConnector"/>
                        <dgm:param type="dim" val="1D"/>
                        <dgm:param type="endSty" val="noArr"/>
                        <dgm:param type="connRout" val="bend"/>
                        <dgm:param type="begPts" val="bCtr"/>
                        <dgm:param type="endPts" val="midL"/>
                      </dgm:alg>
                    </dgm:if>
                    <dgm:else name="Name16">
                      <dgm:alg type="conn">
                        <dgm:param type="srcNode" val="rootConnector"/>
                        <dgm:param type="dim" val="1D"/>
                        <dgm:param type="endSty" val="noArr"/>
                        <dgm:param type="connRout" val="bend"/>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747E9C-A1B6-424A-B03A-D03956D78D7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3033FE-AC85-4CEF-BBA0-EE87A0134A4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BA3EFF03-00B0-4EA1-8733-8BDCB9FEE9B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FFDF179-3C50-4C34-A90E-41A7BB5A9E4F}"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A3EFF03-00B0-4EA1-8733-8BDCB9FEE9B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FFDF179-3C50-4C34-A90E-41A7BB5A9E4F}"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A3EFF03-00B0-4EA1-8733-8BDCB9FEE9B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FFDF179-3C50-4C34-A90E-41A7BB5A9E4F}"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portfolio">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A3EFF03-00B0-4EA1-8733-8BDCB9FEE9B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FFDF179-3C50-4C34-A90E-41A7BB5A9E4F}"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BA3EFF03-00B0-4EA1-8733-8BDCB9FEE9B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FFDF179-3C50-4C34-A90E-41A7BB5A9E4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BA3EFF03-00B0-4EA1-8733-8BDCB9FEE9B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FFDF179-3C50-4C34-A90E-41A7BB5A9E4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BA3EFF03-00B0-4EA1-8733-8BDCB9FEE9B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FFDF179-3C50-4C34-A90E-41A7BB5A9E4F}"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BA3EFF03-00B0-4EA1-8733-8BDCB9FEE9B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FFDF179-3C50-4C34-A90E-41A7BB5A9E4F}"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A3EFF03-00B0-4EA1-8733-8BDCB9FEE9B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FFDF179-3C50-4C34-A90E-41A7BB5A9E4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BA3EFF03-00B0-4EA1-8733-8BDCB9FEE9B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FFDF179-3C50-4C34-A90E-41A7BB5A9E4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BA3EFF03-00B0-4EA1-8733-8BDCB9FEE9B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FFDF179-3C50-4C34-A90E-41A7BB5A9E4F}"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3EFF03-00B0-4EA1-8733-8BDCB9FEE9B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FDF179-3C50-4C34-A90E-41A7BB5A9E4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jpeg"/><Relationship Id="rId2" Type="http://schemas.openxmlformats.org/officeDocument/2006/relationships/image" Target="../media/image14.png"/><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jpeg"/><Relationship Id="rId3" Type="http://schemas.openxmlformats.org/officeDocument/2006/relationships/image" Target="../media/image15.png"/><Relationship Id="rId2" Type="http://schemas.openxmlformats.org/officeDocument/2006/relationships/tags" Target="../tags/tag1.xml"/><Relationship Id="rId1" Type="http://schemas.openxmlformats.org/officeDocument/2006/relationships/hyperlink" Target="&#19987;&#39064;&#20250;&#35758;&#32426;&#35201;4.23.pdf" TargetMode="Externa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jpeg"/><Relationship Id="rId3" Type="http://schemas.openxmlformats.org/officeDocument/2006/relationships/image" Target="../media/image16.png"/><Relationship Id="rId2" Type="http://schemas.openxmlformats.org/officeDocument/2006/relationships/tags" Target="../tags/tag2.xml"/><Relationship Id="rId1" Type="http://schemas.openxmlformats.org/officeDocument/2006/relationships/hyperlink" Target="&#29983;&#24577;&#29615;&#20445;&#20248;&#36136;&#20892;&#19994;&#25237;&#20837;&#21697;&#35780;&#20215;&#25216;&#26415;&#30740;&#35752;&#20250;&#20250;&#35758;&#32426;&#35201;-7.25.pdf" TargetMode="Externa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jpeg"/><Relationship Id="rId3" Type="http://schemas.openxmlformats.org/officeDocument/2006/relationships/image" Target="../media/image16.png"/><Relationship Id="rId2" Type="http://schemas.openxmlformats.org/officeDocument/2006/relationships/tags" Target="../tags/tag3.xml"/><Relationship Id="rId1" Type="http://schemas.openxmlformats.org/officeDocument/2006/relationships/hyperlink" Target="&#29983;&#24577;&#29615;&#20445;&#20248;&#36136;&#20892;&#19994;&#25237;&#20837;&#21697;&#35780;&#20215;&#25216;&#26415;&#30740;&#35752;&#20250;&#20250;&#35758;&#32426;&#35201;-7.25.pdf" TargetMode="External"/></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1.jpeg"/><Relationship Id="rId2" Type="http://schemas.openxmlformats.org/officeDocument/2006/relationships/image" Target="../media/image18.png"/><Relationship Id="rId1" Type="http://schemas.openxmlformats.org/officeDocument/2006/relationships/image" Target="../media/image17.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image" Target="../media/image1.jpeg"/><Relationship Id="rId2" Type="http://schemas.openxmlformats.org/officeDocument/2006/relationships/image" Target="../media/image20.png"/><Relationship Id="rId1"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jpeg"/><Relationship Id="rId2" Type="http://schemas.openxmlformats.org/officeDocument/2006/relationships/chart" Target="../charts/chart2.xml"/><Relationship Id="rId1" Type="http://schemas.openxmlformats.org/officeDocument/2006/relationships/chart" Target="../charts/char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1.jpe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1.jpeg"/><Relationship Id="rId2" Type="http://schemas.openxmlformats.org/officeDocument/2006/relationships/image" Target="../media/image22.png"/><Relationship Id="rId1" Type="http://schemas.openxmlformats.org/officeDocument/2006/relationships/image" Target="../media/image21.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1.jpeg"/><Relationship Id="rId2" Type="http://schemas.openxmlformats.org/officeDocument/2006/relationships/image" Target="../media/image24.png"/><Relationship Id="rId1" Type="http://schemas.openxmlformats.org/officeDocument/2006/relationships/image" Target="../media/image23.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image" Target="../media/image25.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jpeg"/></Relationships>
</file>

<file path=ppt/slides/_rels/slide34.xml.rels><?xml version="1.0" encoding="UTF-8" standalone="yes"?>
<Relationships xmlns="http://schemas.openxmlformats.org/package/2006/relationships"><Relationship Id="rId9" Type="http://schemas.openxmlformats.org/officeDocument/2006/relationships/diagramColors" Target="../diagrams/colors2.xml"/><Relationship Id="rId8" Type="http://schemas.openxmlformats.org/officeDocument/2006/relationships/diagramQuickStyle" Target="../diagrams/quickStyle2.xml"/><Relationship Id="rId7" Type="http://schemas.openxmlformats.org/officeDocument/2006/relationships/diagramLayout" Target="../diagrams/layout2.xml"/><Relationship Id="rId6" Type="http://schemas.openxmlformats.org/officeDocument/2006/relationships/diagramData" Target="../diagrams/data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8" Type="http://schemas.openxmlformats.org/officeDocument/2006/relationships/notesSlide" Target="../notesSlides/notesSlide4.xml"/><Relationship Id="rId17" Type="http://schemas.openxmlformats.org/officeDocument/2006/relationships/slideLayout" Target="../slideLayouts/slideLayout12.xml"/><Relationship Id="rId16" Type="http://schemas.openxmlformats.org/officeDocument/2006/relationships/image" Target="../media/image1.jpeg"/><Relationship Id="rId15" Type="http://schemas.microsoft.com/office/2007/relationships/diagramDrawing" Target="../diagrams/drawing3.xml"/><Relationship Id="rId14" Type="http://schemas.openxmlformats.org/officeDocument/2006/relationships/diagramColors" Target="../diagrams/colors3.xml"/><Relationship Id="rId13" Type="http://schemas.openxmlformats.org/officeDocument/2006/relationships/diagramQuickStyle" Target="../diagrams/quickStyle3.xml"/><Relationship Id="rId12" Type="http://schemas.openxmlformats.org/officeDocument/2006/relationships/diagramLayout" Target="../diagrams/layout3.xml"/><Relationship Id="rId11" Type="http://schemas.openxmlformats.org/officeDocument/2006/relationships/diagramData" Target="../diagrams/data3.xml"/><Relationship Id="rId10" Type="http://schemas.microsoft.com/office/2007/relationships/diagramDrawing" Target="../diagrams/drawing2.xml"/><Relationship Id="rId1" Type="http://schemas.openxmlformats.org/officeDocument/2006/relationships/diagramData" Target="../diagrams/data1.xml"/></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1.jpeg"/><Relationship Id="rId2" Type="http://schemas.openxmlformats.org/officeDocument/2006/relationships/image" Target="../media/image27.png"/><Relationship Id="rId1" Type="http://schemas.openxmlformats.org/officeDocument/2006/relationships/image" Target="../media/image26.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jpeg"/></Relationships>
</file>

<file path=ppt/slides/_rels/slide3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jpeg"/><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jpeg"/><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1.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jpeg"/><Relationship Id="rId2" Type="http://schemas.openxmlformats.org/officeDocument/2006/relationships/image" Target="../media/image12.png"/><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25931" y="1624790"/>
            <a:ext cx="9731376" cy="2929256"/>
            <a:chOff x="-51096" y="2785381"/>
            <a:chExt cx="5719355" cy="1768430"/>
          </a:xfrm>
          <a:solidFill>
            <a:srgbClr val="00B050"/>
          </a:solidFill>
        </p:grpSpPr>
        <p:sp>
          <p:nvSpPr>
            <p:cNvPr id="6" name="矩形 5"/>
            <p:cNvSpPr/>
            <p:nvPr/>
          </p:nvSpPr>
          <p:spPr>
            <a:xfrm>
              <a:off x="-51096" y="2785381"/>
              <a:ext cx="5719355" cy="11523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 name="文本框 32"/>
            <p:cNvSpPr txBox="1"/>
            <p:nvPr/>
          </p:nvSpPr>
          <p:spPr>
            <a:xfrm>
              <a:off x="581848" y="4219906"/>
              <a:ext cx="4665799" cy="333905"/>
            </a:xfrm>
            <a:prstGeom prst="rect">
              <a:avLst/>
            </a:prstGeom>
            <a:noFill/>
            <a:extLst>
              <a:ext uri="{909E8E84-426E-40DD-AFC4-6F175D3DCCD1}">
                <a14:hiddenFill xmlns:a14="http://schemas.microsoft.com/office/drawing/2010/main">
                  <a:grpFill/>
                </a14:hiddenFill>
              </a:ext>
            </a:extLst>
          </p:spPr>
          <p:txBody>
            <a:bodyPr wrap="square" rtlCol="0">
              <a:spAutoFit/>
            </a:bodyPr>
            <a:lstStyle/>
            <a:p>
              <a:pPr algn="ctr">
                <a:lnSpc>
                  <a:spcPct val="125000"/>
                </a:lnSpc>
              </a:pPr>
              <a:r>
                <a:rPr lang="zh-CN" altLang="en-US" sz="2400" b="1" dirty="0" smtClean="0">
                  <a:solidFill>
                    <a:schemeClr val="bg2">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北京中化联合认证有限公司        纪滔</a:t>
              </a:r>
              <a:endParaRPr lang="zh-CN" altLang="en-US" sz="2400" b="1" dirty="0" smtClean="0">
                <a:solidFill>
                  <a:schemeClr val="bg2">
                    <a:lumMod val="50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8" name="文本框 6"/>
          <p:cNvSpPr txBox="1"/>
          <p:nvPr/>
        </p:nvSpPr>
        <p:spPr>
          <a:xfrm>
            <a:off x="1385570" y="2256790"/>
            <a:ext cx="9166860" cy="645160"/>
          </a:xfrm>
          <a:prstGeom prst="rect">
            <a:avLst/>
          </a:prstGeom>
          <a:noFill/>
        </p:spPr>
        <p:txBody>
          <a:bodyPr wrap="square" rtlCol="0">
            <a:spAutoFit/>
          </a:bodyPr>
          <a:lstStyle/>
          <a:p>
            <a:pPr algn="ctr"/>
            <a:r>
              <a:rPr lang="zh-CN" altLang="en-US" sz="3600" b="1" dirty="0">
                <a:solidFill>
                  <a:schemeClr val="bg1"/>
                </a:solidFill>
                <a:latin typeface="微软雅黑" panose="020B0503020204020204" pitchFamily="34" charset="-122"/>
                <a:ea typeface="微软雅黑" panose="020B0503020204020204" pitchFamily="34" charset="-122"/>
              </a:rPr>
              <a:t>生态环保优质肥料评价方案与技术产品升级</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10" name="文本框 6"/>
          <p:cNvSpPr txBox="1"/>
          <p:nvPr/>
        </p:nvSpPr>
        <p:spPr>
          <a:xfrm>
            <a:off x="2219402" y="5150631"/>
            <a:ext cx="7544993" cy="398780"/>
          </a:xfrm>
          <a:prstGeom prst="rect">
            <a:avLst/>
          </a:prstGeom>
          <a:noFill/>
        </p:spPr>
        <p:txBody>
          <a:bodyPr wrap="square" rtlCol="0">
            <a:spAutoFit/>
          </a:bodyPr>
          <a:lstStyle/>
          <a:p>
            <a:pPr algn="ctr"/>
            <a:r>
              <a:rPr lang="en-US" altLang="zh-CN" sz="2000" b="1" dirty="0" smtClean="0">
                <a:solidFill>
                  <a:schemeClr val="bg2">
                    <a:lumMod val="50000"/>
                  </a:schemeClr>
                </a:solidFill>
                <a:latin typeface="微软雅黑" panose="020B0503020204020204" pitchFamily="34" charset="-122"/>
                <a:ea typeface="微软雅黑" panose="020B0503020204020204" pitchFamily="34" charset="-122"/>
              </a:rPr>
              <a:t>2020.</a:t>
            </a:r>
            <a:r>
              <a:rPr lang="en-US" sz="2000" b="1" dirty="0" smtClean="0">
                <a:solidFill>
                  <a:schemeClr val="bg2">
                    <a:lumMod val="50000"/>
                  </a:schemeClr>
                </a:solidFill>
                <a:latin typeface="微软雅黑" panose="020B0503020204020204" pitchFamily="34" charset="-122"/>
                <a:ea typeface="微软雅黑" panose="020B0503020204020204" pitchFamily="34" charset="-122"/>
              </a:rPr>
              <a:t>11.10        </a:t>
            </a:r>
            <a:r>
              <a:rPr lang="zh-CN" altLang="en-US" sz="2000" b="1" dirty="0" smtClean="0">
                <a:solidFill>
                  <a:schemeClr val="bg2">
                    <a:lumMod val="50000"/>
                  </a:schemeClr>
                </a:solidFill>
                <a:latin typeface="微软雅黑" panose="020B0503020204020204" pitchFamily="34" charset="-122"/>
                <a:ea typeface="微软雅黑" panose="020B0503020204020204" pitchFamily="34" charset="-122"/>
              </a:rPr>
              <a:t>南京</a:t>
            </a:r>
            <a:endParaRPr lang="zh-CN" altLang="en-US" sz="2000" b="1" dirty="0" smtClean="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出自【趣你的PPT】(微信:qunideppt)：最优质的PPT资源库"/>
          <p:cNvSpPr txBox="1"/>
          <p:nvPr/>
        </p:nvSpPr>
        <p:spPr>
          <a:xfrm>
            <a:off x="2928303" y="2618105"/>
            <a:ext cx="2386012" cy="1106805"/>
          </a:xfrm>
          <a:prstGeom prst="rect">
            <a:avLst/>
          </a:prstGeom>
          <a:noFill/>
          <a:ln w="9525">
            <a:noFill/>
          </a:ln>
        </p:spPr>
        <p:txBody>
          <a:bodyPr>
            <a:spAutoFit/>
          </a:bodyPr>
          <a:p>
            <a:pPr algn="ctr" eaLnBrk="0" hangingPunct="0"/>
            <a:r>
              <a:rPr lang="en-US" altLang="zh-CN" sz="6600" dirty="0">
                <a:latin typeface="微软雅黑" panose="020B0503020204020204" pitchFamily="34" charset="-122"/>
                <a:ea typeface="微软雅黑" panose="020B0503020204020204" pitchFamily="34" charset="-122"/>
              </a:rPr>
              <a:t>01</a:t>
            </a:r>
            <a:endParaRPr lang="en-US" altLang="zh-CN" sz="6600" dirty="0">
              <a:latin typeface="微软雅黑" panose="020B0503020204020204" pitchFamily="34" charset="-122"/>
              <a:ea typeface="微软雅黑" panose="020B0503020204020204" pitchFamily="34" charset="-122"/>
            </a:endParaRPr>
          </a:p>
        </p:txBody>
      </p:sp>
      <p:sp>
        <p:nvSpPr>
          <p:cNvPr id="61443" name="出自【趣你的PPT】(微信:qunideppt)：最优质的PPT资源库"/>
          <p:cNvSpPr txBox="1"/>
          <p:nvPr/>
        </p:nvSpPr>
        <p:spPr>
          <a:xfrm>
            <a:off x="5314315" y="2618105"/>
            <a:ext cx="3756660" cy="1198880"/>
          </a:xfrm>
          <a:prstGeom prst="rect">
            <a:avLst/>
          </a:prstGeom>
          <a:noFill/>
          <a:ln w="9525">
            <a:noFill/>
          </a:ln>
        </p:spPr>
        <p:txBody>
          <a:bodyPr wrap="square">
            <a:spAutoFit/>
          </a:bodyPr>
          <a:p>
            <a:pPr algn="l"/>
            <a:r>
              <a:rPr lang="zh-CN" altLang="en-US" sz="3600" b="1" dirty="0" smtClean="0">
                <a:latin typeface="微软雅黑" panose="020B0503020204020204" pitchFamily="34" charset="-122"/>
                <a:ea typeface="微软雅黑" panose="020B0503020204020204" pitchFamily="34" charset="-122"/>
                <a:sym typeface="+mn-ea"/>
              </a:rPr>
              <a:t>生态环保优质投入品政策解读</a:t>
            </a:r>
            <a:endParaRPr lang="zh-CN" altLang="en-US" sz="3600" b="1" dirty="0" smtClean="0">
              <a:latin typeface="微软雅黑" panose="020B0503020204020204" pitchFamily="34" charset="-122"/>
              <a:ea typeface="微软雅黑" panose="020B0503020204020204" pitchFamily="34" charset="-122"/>
              <a:sym typeface="+mn-ea"/>
            </a:endParaRPr>
          </a:p>
        </p:txBody>
      </p:sp>
      <p:cxnSp>
        <p:nvCxnSpPr>
          <p:cNvPr id="46" name="出自【趣你的PPT】(微信:qunideppt)：最优质的PPT资源库"/>
          <p:cNvCxnSpPr/>
          <p:nvPr/>
        </p:nvCxnSpPr>
        <p:spPr>
          <a:xfrm>
            <a:off x="4912360" y="2457450"/>
            <a:ext cx="0" cy="1427163"/>
          </a:xfrm>
          <a:prstGeom prst="line">
            <a:avLst/>
          </a:prstGeom>
          <a:ln w="38100">
            <a:solidFill>
              <a:srgbClr val="262626"/>
            </a:solidFill>
          </a:ln>
        </p:spPr>
        <p:style>
          <a:lnRef idx="1">
            <a:schemeClr val="accent1"/>
          </a:lnRef>
          <a:fillRef idx="0">
            <a:schemeClr val="accent1"/>
          </a:fillRef>
          <a:effectRef idx="0">
            <a:schemeClr val="accent1"/>
          </a:effectRef>
          <a:fontRef idx="minor">
            <a:schemeClr val="tx1"/>
          </a:fontRef>
        </p:style>
      </p:cxnSp>
      <p:sp>
        <p:nvSpPr>
          <p:cNvPr id="48" name="出自【趣你的PPT】(微信:qunideppt)：最优质的PPT资源库"/>
          <p:cNvSpPr/>
          <p:nvPr/>
        </p:nvSpPr>
        <p:spPr>
          <a:xfrm>
            <a:off x="2811463" y="1892300"/>
            <a:ext cx="2100263" cy="1435100"/>
          </a:xfrm>
          <a:prstGeom prst="halfFrame">
            <a:avLst>
              <a:gd name="adj1" fmla="val 17729"/>
              <a:gd name="adj2" fmla="val 2293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36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36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36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36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3600" b="1" i="0" u="none" kern="1200" baseline="0">
                <a:solidFill>
                  <a:schemeClr val="tx1"/>
                </a:solidFill>
                <a:latin typeface="Times New Roman" panose="02020603050405020304" pitchFamily="18" charset="0"/>
                <a:ea typeface="宋体" panose="02010600030101010101" pitchFamily="2" charset="-122"/>
                <a:cs typeface="+mn-cs"/>
              </a:defRPr>
            </a:lvl5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sz="3600" b="1"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9" name="出自【趣你的PPT】(微信:qunideppt)：最优质的PPT资源库"/>
          <p:cNvSpPr/>
          <p:nvPr/>
        </p:nvSpPr>
        <p:spPr>
          <a:xfrm flipH="1" flipV="1">
            <a:off x="7820025" y="3171825"/>
            <a:ext cx="2098675" cy="1435100"/>
          </a:xfrm>
          <a:prstGeom prst="halfFrame">
            <a:avLst>
              <a:gd name="adj1" fmla="val 17729"/>
              <a:gd name="adj2" fmla="val 2293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36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36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36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36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3600" b="1" i="0" u="none" kern="1200" baseline="0">
                <a:solidFill>
                  <a:schemeClr val="tx1"/>
                </a:solidFill>
                <a:latin typeface="Times New Roman" panose="02020603050405020304" pitchFamily="18" charset="0"/>
                <a:ea typeface="宋体" panose="02010600030101010101" pitchFamily="2" charset="-122"/>
                <a:cs typeface="+mn-cs"/>
              </a:defRPr>
            </a:lvl5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sz="3600" b="1"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出自【趣你的PPT】(微信:qunideppt)：最优质的PPT资源库"/>
          <p:cNvSpPr txBox="1"/>
          <p:nvPr/>
        </p:nvSpPr>
        <p:spPr>
          <a:xfrm>
            <a:off x="755201" y="302192"/>
            <a:ext cx="2336341"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政策背景</a:t>
            </a: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 name="出自【趣你的PPT】(微信:qunideppt)：最优质的PPT资源库"/>
          <p:cNvSpPr/>
          <p:nvPr/>
        </p:nvSpPr>
        <p:spPr>
          <a:xfrm>
            <a:off x="355458" y="368872"/>
            <a:ext cx="328304" cy="328304"/>
          </a:xfrm>
          <a:custGeom>
            <a:avLst/>
            <a:gdLst/>
            <a:ahLst/>
            <a:cxnLst/>
            <a:rect l="0" t="0" r="0" b="0"/>
            <a:pathLst>
              <a:path w="120000" h="120000" extrusionOk="0">
                <a:moveTo>
                  <a:pt x="119718" y="118870"/>
                </a:moveTo>
                <a:cubicBezTo>
                  <a:pt x="119718" y="118870"/>
                  <a:pt x="119718" y="118870"/>
                  <a:pt x="119718" y="118588"/>
                </a:cubicBezTo>
                <a:cubicBezTo>
                  <a:pt x="119718" y="118588"/>
                  <a:pt x="119718" y="118588"/>
                  <a:pt x="119999" y="118305"/>
                </a:cubicBezTo>
                <a:cubicBezTo>
                  <a:pt x="119999" y="118305"/>
                  <a:pt x="119999" y="118305"/>
                  <a:pt x="119999" y="118305"/>
                </a:cubicBezTo>
                <a:cubicBezTo>
                  <a:pt x="119999" y="118023"/>
                  <a:pt x="119999" y="118023"/>
                  <a:pt x="119999" y="117741"/>
                </a:cubicBezTo>
                <a:cubicBezTo>
                  <a:pt x="119999" y="117741"/>
                  <a:pt x="119999" y="117741"/>
                  <a:pt x="119999" y="117741"/>
                </a:cubicBezTo>
                <a:cubicBezTo>
                  <a:pt x="119999" y="117741"/>
                  <a:pt x="119999" y="117458"/>
                  <a:pt x="119999" y="117458"/>
                </a:cubicBezTo>
                <a:cubicBezTo>
                  <a:pt x="119999" y="117458"/>
                  <a:pt x="119999" y="117458"/>
                  <a:pt x="119999" y="117176"/>
                </a:cubicBezTo>
                <a:cubicBezTo>
                  <a:pt x="119999" y="117176"/>
                  <a:pt x="119999" y="117176"/>
                  <a:pt x="119999" y="117176"/>
                </a:cubicBezTo>
                <a:cubicBezTo>
                  <a:pt x="119999" y="117176"/>
                  <a:pt x="119999" y="116894"/>
                  <a:pt x="119999" y="116894"/>
                </a:cubicBezTo>
                <a:cubicBezTo>
                  <a:pt x="119999" y="116894"/>
                  <a:pt x="119999" y="116611"/>
                  <a:pt x="119999" y="116611"/>
                </a:cubicBezTo>
                <a:cubicBezTo>
                  <a:pt x="119999" y="116611"/>
                  <a:pt x="119999" y="116611"/>
                  <a:pt x="119999" y="116611"/>
                </a:cubicBezTo>
                <a:cubicBezTo>
                  <a:pt x="108450" y="80470"/>
                  <a:pt x="108450" y="80470"/>
                  <a:pt x="108450" y="80470"/>
                </a:cubicBezTo>
                <a:cubicBezTo>
                  <a:pt x="108169" y="80188"/>
                  <a:pt x="107887" y="79905"/>
                  <a:pt x="107605" y="79623"/>
                </a:cubicBezTo>
                <a:cubicBezTo>
                  <a:pt x="44788" y="16376"/>
                  <a:pt x="44788" y="16376"/>
                  <a:pt x="44788" y="16376"/>
                </a:cubicBezTo>
                <a:cubicBezTo>
                  <a:pt x="44507" y="16094"/>
                  <a:pt x="44507" y="16094"/>
                  <a:pt x="44225" y="15811"/>
                </a:cubicBezTo>
                <a:cubicBezTo>
                  <a:pt x="30422" y="1976"/>
                  <a:pt x="30422" y="1976"/>
                  <a:pt x="30422" y="1976"/>
                </a:cubicBezTo>
                <a:cubicBezTo>
                  <a:pt x="29295" y="847"/>
                  <a:pt x="27605" y="0"/>
                  <a:pt x="25915" y="0"/>
                </a:cubicBezTo>
                <a:cubicBezTo>
                  <a:pt x="24225" y="0"/>
                  <a:pt x="22535" y="847"/>
                  <a:pt x="21126" y="1976"/>
                </a:cubicBezTo>
                <a:cubicBezTo>
                  <a:pt x="1971" y="21458"/>
                  <a:pt x="1971" y="21458"/>
                  <a:pt x="1971" y="21458"/>
                </a:cubicBezTo>
                <a:cubicBezTo>
                  <a:pt x="563" y="22588"/>
                  <a:pt x="0" y="24282"/>
                  <a:pt x="0" y="25976"/>
                </a:cubicBezTo>
                <a:cubicBezTo>
                  <a:pt x="0" y="27670"/>
                  <a:pt x="563" y="29364"/>
                  <a:pt x="1971" y="30776"/>
                </a:cubicBezTo>
                <a:cubicBezTo>
                  <a:pt x="15211" y="44047"/>
                  <a:pt x="15211" y="44047"/>
                  <a:pt x="15211" y="44047"/>
                </a:cubicBezTo>
                <a:cubicBezTo>
                  <a:pt x="15492" y="44329"/>
                  <a:pt x="15492" y="44329"/>
                  <a:pt x="15492" y="44611"/>
                </a:cubicBezTo>
                <a:cubicBezTo>
                  <a:pt x="78591" y="108141"/>
                  <a:pt x="78591" y="108141"/>
                  <a:pt x="78591" y="108141"/>
                </a:cubicBezTo>
                <a:cubicBezTo>
                  <a:pt x="78873" y="108423"/>
                  <a:pt x="79436" y="108705"/>
                  <a:pt x="79718" y="108705"/>
                </a:cubicBezTo>
                <a:cubicBezTo>
                  <a:pt x="99436" y="114635"/>
                  <a:pt x="99436" y="114635"/>
                  <a:pt x="99436" y="114635"/>
                </a:cubicBezTo>
                <a:cubicBezTo>
                  <a:pt x="2535" y="114635"/>
                  <a:pt x="2535" y="114635"/>
                  <a:pt x="2535" y="114635"/>
                </a:cubicBezTo>
                <a:cubicBezTo>
                  <a:pt x="1126" y="114635"/>
                  <a:pt x="0" y="115764"/>
                  <a:pt x="0" y="117176"/>
                </a:cubicBezTo>
                <a:cubicBezTo>
                  <a:pt x="0" y="118870"/>
                  <a:pt x="1126" y="120000"/>
                  <a:pt x="2535" y="120000"/>
                </a:cubicBezTo>
                <a:cubicBezTo>
                  <a:pt x="117464" y="120000"/>
                  <a:pt x="117464" y="120000"/>
                  <a:pt x="117464" y="120000"/>
                </a:cubicBezTo>
                <a:cubicBezTo>
                  <a:pt x="117464" y="120000"/>
                  <a:pt x="117464" y="120000"/>
                  <a:pt x="117464" y="120000"/>
                </a:cubicBezTo>
                <a:cubicBezTo>
                  <a:pt x="117746" y="120000"/>
                  <a:pt x="117746" y="120000"/>
                  <a:pt x="118028" y="120000"/>
                </a:cubicBezTo>
                <a:cubicBezTo>
                  <a:pt x="118028" y="120000"/>
                  <a:pt x="118309" y="119717"/>
                  <a:pt x="118591" y="119717"/>
                </a:cubicBezTo>
                <a:cubicBezTo>
                  <a:pt x="118591" y="119717"/>
                  <a:pt x="118591" y="119717"/>
                  <a:pt x="118591" y="119717"/>
                </a:cubicBezTo>
                <a:cubicBezTo>
                  <a:pt x="118591" y="119717"/>
                  <a:pt x="118873" y="119717"/>
                  <a:pt x="118873" y="119435"/>
                </a:cubicBezTo>
                <a:cubicBezTo>
                  <a:pt x="118873" y="119435"/>
                  <a:pt x="118873" y="119435"/>
                  <a:pt x="118873" y="119435"/>
                </a:cubicBezTo>
                <a:cubicBezTo>
                  <a:pt x="119154" y="119435"/>
                  <a:pt x="119154" y="119152"/>
                  <a:pt x="119436" y="119152"/>
                </a:cubicBezTo>
                <a:cubicBezTo>
                  <a:pt x="119436" y="119152"/>
                  <a:pt x="119436" y="119152"/>
                  <a:pt x="119436" y="119152"/>
                </a:cubicBezTo>
                <a:cubicBezTo>
                  <a:pt x="119436" y="119152"/>
                  <a:pt x="119436" y="118870"/>
                  <a:pt x="119718" y="118870"/>
                </a:cubicBezTo>
                <a:close/>
                <a:moveTo>
                  <a:pt x="113521" y="113223"/>
                </a:moveTo>
                <a:cubicBezTo>
                  <a:pt x="84225" y="104752"/>
                  <a:pt x="84225" y="104752"/>
                  <a:pt x="84225" y="104752"/>
                </a:cubicBezTo>
                <a:cubicBezTo>
                  <a:pt x="86197" y="97694"/>
                  <a:pt x="86197" y="97694"/>
                  <a:pt x="86197" y="97694"/>
                </a:cubicBezTo>
                <a:cubicBezTo>
                  <a:pt x="95211" y="97694"/>
                  <a:pt x="95211" y="97694"/>
                  <a:pt x="95211" y="97694"/>
                </a:cubicBezTo>
                <a:cubicBezTo>
                  <a:pt x="96901" y="97694"/>
                  <a:pt x="98028" y="96564"/>
                  <a:pt x="98028" y="95152"/>
                </a:cubicBezTo>
                <a:cubicBezTo>
                  <a:pt x="98028" y="85835"/>
                  <a:pt x="98028" y="85835"/>
                  <a:pt x="98028" y="85835"/>
                </a:cubicBezTo>
                <a:cubicBezTo>
                  <a:pt x="103943" y="84423"/>
                  <a:pt x="103943" y="84423"/>
                  <a:pt x="103943" y="84423"/>
                </a:cubicBezTo>
                <a:lnTo>
                  <a:pt x="113521" y="113223"/>
                </a:lnTo>
                <a:close/>
                <a:moveTo>
                  <a:pt x="42253" y="21458"/>
                </a:moveTo>
                <a:cubicBezTo>
                  <a:pt x="100563" y="79905"/>
                  <a:pt x="100563" y="79905"/>
                  <a:pt x="100563" y="79905"/>
                </a:cubicBezTo>
                <a:cubicBezTo>
                  <a:pt x="96056" y="81035"/>
                  <a:pt x="96056" y="81035"/>
                  <a:pt x="96056" y="81035"/>
                </a:cubicBezTo>
                <a:cubicBezTo>
                  <a:pt x="39718" y="24282"/>
                  <a:pt x="39718" y="24282"/>
                  <a:pt x="39718" y="24282"/>
                </a:cubicBezTo>
                <a:lnTo>
                  <a:pt x="42253" y="21458"/>
                </a:lnTo>
                <a:close/>
                <a:moveTo>
                  <a:pt x="35774" y="27952"/>
                </a:moveTo>
                <a:cubicBezTo>
                  <a:pt x="92676" y="84988"/>
                  <a:pt x="92676" y="84988"/>
                  <a:pt x="92676" y="84988"/>
                </a:cubicBezTo>
                <a:cubicBezTo>
                  <a:pt x="92676" y="92611"/>
                  <a:pt x="92676" y="92611"/>
                  <a:pt x="92676" y="92611"/>
                </a:cubicBezTo>
                <a:cubicBezTo>
                  <a:pt x="85352" y="92611"/>
                  <a:pt x="85352" y="92611"/>
                  <a:pt x="85352" y="92611"/>
                </a:cubicBezTo>
                <a:cubicBezTo>
                  <a:pt x="27887" y="35858"/>
                  <a:pt x="27887" y="35858"/>
                  <a:pt x="27887" y="35858"/>
                </a:cubicBezTo>
                <a:lnTo>
                  <a:pt x="35774" y="27952"/>
                </a:lnTo>
                <a:close/>
                <a:moveTo>
                  <a:pt x="5352" y="25976"/>
                </a:moveTo>
                <a:cubicBezTo>
                  <a:pt x="5352" y="25976"/>
                  <a:pt x="5352" y="25411"/>
                  <a:pt x="5633" y="25129"/>
                </a:cubicBezTo>
                <a:cubicBezTo>
                  <a:pt x="25070" y="5647"/>
                  <a:pt x="25070" y="5647"/>
                  <a:pt x="25070" y="5647"/>
                </a:cubicBezTo>
                <a:cubicBezTo>
                  <a:pt x="25352" y="5364"/>
                  <a:pt x="25633" y="5364"/>
                  <a:pt x="25915" y="5364"/>
                </a:cubicBezTo>
                <a:cubicBezTo>
                  <a:pt x="26197" y="5364"/>
                  <a:pt x="26478" y="5364"/>
                  <a:pt x="26760" y="5647"/>
                </a:cubicBezTo>
                <a:cubicBezTo>
                  <a:pt x="38591" y="17788"/>
                  <a:pt x="38591" y="17788"/>
                  <a:pt x="38591" y="17788"/>
                </a:cubicBezTo>
                <a:cubicBezTo>
                  <a:pt x="17464" y="38964"/>
                  <a:pt x="17464" y="38964"/>
                  <a:pt x="17464" y="38964"/>
                </a:cubicBezTo>
                <a:cubicBezTo>
                  <a:pt x="5633" y="26823"/>
                  <a:pt x="5633" y="26823"/>
                  <a:pt x="5633" y="26823"/>
                </a:cubicBezTo>
                <a:cubicBezTo>
                  <a:pt x="5352" y="26541"/>
                  <a:pt x="5352" y="26258"/>
                  <a:pt x="5352" y="25976"/>
                </a:cubicBezTo>
                <a:close/>
                <a:moveTo>
                  <a:pt x="24225" y="39529"/>
                </a:moveTo>
                <a:cubicBezTo>
                  <a:pt x="81408" y="96000"/>
                  <a:pt x="81408" y="96000"/>
                  <a:pt x="81408" y="96000"/>
                </a:cubicBezTo>
                <a:cubicBezTo>
                  <a:pt x="79718" y="101647"/>
                  <a:pt x="79718" y="101647"/>
                  <a:pt x="79718" y="101647"/>
                </a:cubicBezTo>
                <a:cubicBezTo>
                  <a:pt x="21126" y="42635"/>
                  <a:pt x="21126" y="42635"/>
                  <a:pt x="21126" y="42635"/>
                </a:cubicBezTo>
                <a:lnTo>
                  <a:pt x="24225" y="39529"/>
                </a:lnTo>
                <a:close/>
              </a:path>
            </a:pathLst>
          </a:custGeom>
          <a:solidFill>
            <a:schemeClr val="tx1"/>
          </a:solidFill>
          <a:ln>
            <a:noFill/>
          </a:ln>
        </p:spPr>
        <p:txBody>
          <a:bodyPr lIns="121900" tIns="60933" rIns="121900" bIns="60933" anchor="t" anchorCtr="0">
            <a:noAutofit/>
          </a:bodyPr>
          <a:lstStyle/>
          <a:p>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 name="出自【趣你的PPT】(微信:qunideppt)：最优质的PPT资源库"/>
          <p:cNvSpPr/>
          <p:nvPr/>
        </p:nvSpPr>
        <p:spPr>
          <a:xfrm>
            <a:off x="1650365" y="1836420"/>
            <a:ext cx="8903970" cy="4155440"/>
          </a:xfrm>
          <a:prstGeom prst="roundRect">
            <a:avLst/>
          </a:prstGeom>
          <a:noFill/>
          <a:ln w="38100">
            <a:solidFill>
              <a:srgbClr val="C1C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出自【趣你的PPT】(微信:qunideppt)：最优质的PPT资源库"/>
          <p:cNvSpPr/>
          <p:nvPr/>
        </p:nvSpPr>
        <p:spPr>
          <a:xfrm>
            <a:off x="2468880" y="1362710"/>
            <a:ext cx="7312660" cy="7366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出自【趣你的PPT】(微信:qunideppt)：最优质的PPT资源库"/>
          <p:cNvSpPr txBox="1"/>
          <p:nvPr/>
        </p:nvSpPr>
        <p:spPr>
          <a:xfrm>
            <a:off x="2357120" y="2276475"/>
            <a:ext cx="7520940" cy="3476625"/>
          </a:xfrm>
          <a:prstGeom prst="rect">
            <a:avLst/>
          </a:prstGeom>
          <a:noFill/>
        </p:spPr>
        <p:txBody>
          <a:bodyPr wrap="square" rtlCol="0">
            <a:spAutoFit/>
          </a:bodyPr>
          <a:lstStyle/>
          <a:p>
            <a:pPr marL="285750" indent="-285750" algn="l">
              <a:buFont typeface="Arial" panose="020B0604020202020204" pitchFamily="34" charset="0"/>
              <a:buChar char="•"/>
            </a:pPr>
            <a:r>
              <a:rPr lang="zh-CN" altLang="en-US" b="1" dirty="0" smtClean="0">
                <a:solidFill>
                  <a:schemeClr val="bg2">
                    <a:lumMod val="50000"/>
                  </a:schemeClr>
                </a:solidFill>
                <a:latin typeface="Adobe Arabic" panose="02040503050201020203" pitchFamily="18" charset="-78"/>
                <a:ea typeface="微软雅黑" panose="020B0503020204020204" pitchFamily="34" charset="-122"/>
                <a:cs typeface="Adobe Arabic" panose="02040503050201020203" pitchFamily="18" charset="-78"/>
              </a:rPr>
              <a:t>启动绿色优质生态环保农业投入品评价和目录收集</a:t>
            </a:r>
            <a:endParaRPr lang="zh-CN" altLang="en-US" b="1" dirty="0" smtClean="0">
              <a:solidFill>
                <a:schemeClr val="bg2">
                  <a:lumMod val="50000"/>
                </a:schemeClr>
              </a:solidFill>
              <a:latin typeface="Adobe Arabic" panose="02040503050201020203" pitchFamily="18" charset="-78"/>
              <a:ea typeface="微软雅黑" panose="020B0503020204020204" pitchFamily="34" charset="-122"/>
              <a:cs typeface="Adobe Arabic" panose="02040503050201020203" pitchFamily="18" charset="-78"/>
            </a:endParaRPr>
          </a:p>
          <a:p>
            <a:pPr indent="0" algn="l" fontAlgn="auto">
              <a:lnSpc>
                <a:spcPct val="150000"/>
              </a:lnSpc>
              <a:buFont typeface="Arial" panose="020B0604020202020204" pitchFamily="34" charset="0"/>
              <a:buNone/>
            </a:pPr>
            <a:r>
              <a:rPr lang="zh-CN" altLang="en-US" sz="1600" dirty="0" smtClean="0">
                <a:solidFill>
                  <a:schemeClr val="tx1"/>
                </a:solidFill>
                <a:latin typeface="Adobe Arabic" panose="02040503050201020203" pitchFamily="18" charset="-78"/>
                <a:ea typeface="微软雅黑" panose="020B0503020204020204" pitchFamily="34" charset="-122"/>
                <a:cs typeface="Adobe Arabic" panose="02040503050201020203" pitchFamily="18" charset="-78"/>
              </a:rPr>
              <a:t>组织开展绿色优质生态环保农业投入品新品种、新技术和农产品产地初加工和收贮运环节防腐保鲜添加剂评价研究，探索建立绿色优质生态环保农业投入品和防腐保鲜添加剂名录收集和发布制度</a:t>
            </a:r>
            <a:endParaRPr lang="zh-CN" altLang="en-US" sz="1600" dirty="0" smtClean="0">
              <a:solidFill>
                <a:schemeClr val="tx1"/>
              </a:solidFill>
              <a:latin typeface="Adobe Arabic" panose="02040503050201020203" pitchFamily="18" charset="-78"/>
              <a:ea typeface="微软雅黑" panose="020B0503020204020204" pitchFamily="34" charset="-122"/>
              <a:cs typeface="Adobe Arabic" panose="02040503050201020203" pitchFamily="18" charset="-78"/>
            </a:endParaRPr>
          </a:p>
          <a:p>
            <a:pPr indent="0" algn="l">
              <a:buFont typeface="Arial" panose="020B0604020202020204" pitchFamily="34" charset="0"/>
              <a:buNone/>
            </a:pPr>
            <a:endParaRPr lang="zh-CN" altLang="en-US" sz="1600" dirty="0" smtClean="0">
              <a:solidFill>
                <a:schemeClr val="tx1"/>
              </a:solidFill>
              <a:latin typeface="Adobe Arabic" panose="02040503050201020203" pitchFamily="18" charset="-78"/>
              <a:ea typeface="微软雅黑" panose="020B0503020204020204" pitchFamily="34" charset="-122"/>
              <a:cs typeface="Adobe Arabic" panose="02040503050201020203" pitchFamily="18" charset="-78"/>
            </a:endParaRPr>
          </a:p>
          <a:p>
            <a:pPr marL="285750" indent="-285750" algn="l">
              <a:buFont typeface="Arial" panose="020B0604020202020204" pitchFamily="34" charset="0"/>
              <a:buChar char="•"/>
            </a:pPr>
            <a:r>
              <a:rPr lang="zh-CN" altLang="en-US" b="1" dirty="0" smtClean="0">
                <a:solidFill>
                  <a:schemeClr val="bg2">
                    <a:lumMod val="50000"/>
                  </a:schemeClr>
                </a:solidFill>
                <a:latin typeface="Adobe Arabic" panose="02040503050201020203" pitchFamily="18" charset="-78"/>
                <a:ea typeface="微软雅黑" panose="020B0503020204020204" pitchFamily="34" charset="-122"/>
                <a:cs typeface="Adobe Arabic" panose="02040503050201020203" pitchFamily="18" charset="-78"/>
                <a:sym typeface="+mn-ea"/>
              </a:rPr>
              <a:t>开展绿色优质生态环保农业投入品生产与使用试点</a:t>
            </a:r>
            <a:endParaRPr lang="zh-CN" altLang="en-US" sz="1600" b="1" dirty="0" smtClean="0">
              <a:solidFill>
                <a:schemeClr val="bg2">
                  <a:lumMod val="50000"/>
                </a:schemeClr>
              </a:solidFill>
              <a:latin typeface="Adobe Arabic" panose="02040503050201020203" pitchFamily="18" charset="-78"/>
              <a:ea typeface="微软雅黑" panose="020B0503020204020204" pitchFamily="34" charset="-122"/>
              <a:cs typeface="Adobe Arabic" panose="02040503050201020203" pitchFamily="18" charset="-78"/>
              <a:sym typeface="+mn-ea"/>
            </a:endParaRPr>
          </a:p>
          <a:p>
            <a:pPr indent="0" algn="l" fontAlgn="auto">
              <a:lnSpc>
                <a:spcPct val="150000"/>
              </a:lnSpc>
              <a:buFont typeface="Arial" panose="020B0604020202020204" pitchFamily="34" charset="0"/>
              <a:buNone/>
            </a:pPr>
            <a:r>
              <a:rPr lang="zh-CN" altLang="en-US" sz="1600" dirty="0" smtClean="0">
                <a:latin typeface="Adobe Arabic" panose="02040503050201020203" pitchFamily="18" charset="-78"/>
                <a:ea typeface="微软雅黑" panose="020B0503020204020204" pitchFamily="34" charset="-122"/>
                <a:cs typeface="Adobe Arabic" panose="02040503050201020203" pitchFamily="18" charset="-78"/>
                <a:sym typeface="+mn-ea"/>
              </a:rPr>
              <a:t>探索开展农业投入品减控减施农产品生产试点和质量标识管理，充分利用国家农产品质量安全公共信息平台和各种展览展示平台，加大绿色优质生态环保农业投入品宣传展示和产销对接。征集和推介绿色优质生态环保农业投入品和农业投入品减控减施技术</a:t>
            </a:r>
            <a:endParaRPr lang="zh-CN" altLang="en-US" sz="1600" dirty="0" smtClean="0">
              <a:solidFill>
                <a:schemeClr val="tx1"/>
              </a:solidFill>
              <a:latin typeface="Adobe Arabic" panose="02040503050201020203" pitchFamily="18" charset="-78"/>
              <a:ea typeface="微软雅黑" panose="020B0503020204020204" pitchFamily="34" charset="-122"/>
              <a:cs typeface="Adobe Arabic" panose="02040503050201020203" pitchFamily="18" charset="-78"/>
            </a:endParaRPr>
          </a:p>
        </p:txBody>
      </p:sp>
      <p:sp>
        <p:nvSpPr>
          <p:cNvPr id="5" name="出自【趣你的PPT】(微信:qunideppt)：最优质的PPT资源库"/>
          <p:cNvSpPr txBox="1"/>
          <p:nvPr/>
        </p:nvSpPr>
        <p:spPr>
          <a:xfrm>
            <a:off x="4498340" y="1574165"/>
            <a:ext cx="5222875" cy="33464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z="2000" b="1" dirty="0" smtClean="0">
                <a:solidFill>
                  <a:schemeClr val="bg1"/>
                </a:solidFill>
                <a:latin typeface="Bebas Neue" panose="020B0606020202050201" pitchFamily="34" charset="0"/>
                <a:ea typeface="微软雅黑" panose="020B0503020204020204" pitchFamily="34" charset="-122"/>
              </a:rPr>
              <a:t>农业农村部农产品质量安全中心关于做好</a:t>
            </a:r>
            <a:r>
              <a:rPr lang="en-US" altLang="zh-CN" sz="2000" b="1" dirty="0" smtClean="0">
                <a:solidFill>
                  <a:schemeClr val="bg1"/>
                </a:solidFill>
                <a:latin typeface="宋体" panose="02010600030101010101" pitchFamily="2" charset="-122"/>
                <a:ea typeface="宋体" panose="02010600030101010101" pitchFamily="2" charset="-122"/>
              </a:rPr>
              <a:t>2019</a:t>
            </a:r>
            <a:r>
              <a:rPr lang="zh-CN" altLang="en-US" sz="2000" b="1" dirty="0" smtClean="0">
                <a:solidFill>
                  <a:schemeClr val="bg1"/>
                </a:solidFill>
                <a:latin typeface="Bebas Neue" panose="020B0606020202050201" pitchFamily="34" charset="0"/>
                <a:ea typeface="微软雅黑" panose="020B0503020204020204" pitchFamily="34" charset="-122"/>
              </a:rPr>
              <a:t>年农产品质量安全有关工作的通知</a:t>
            </a:r>
            <a:endParaRPr lang="zh-CN" altLang="en-US" sz="2000" b="1" dirty="0" smtClean="0">
              <a:solidFill>
                <a:schemeClr val="bg1"/>
              </a:solidFill>
              <a:latin typeface="Bebas Neue" panose="020B0606020202050201" pitchFamily="34" charset="0"/>
              <a:ea typeface="微软雅黑" panose="020B0503020204020204" pitchFamily="34" charset="-122"/>
            </a:endParaRPr>
          </a:p>
        </p:txBody>
      </p:sp>
      <p:sp>
        <p:nvSpPr>
          <p:cNvPr id="6" name="出自【趣你的PPT】(微信:qunideppt)：最优质的PPT资源库"/>
          <p:cNvSpPr txBox="1"/>
          <p:nvPr/>
        </p:nvSpPr>
        <p:spPr>
          <a:xfrm>
            <a:off x="658495" y="1563370"/>
            <a:ext cx="5222875" cy="33464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ltLang="zh-CN" sz="2400" b="1"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2019.1</a:t>
            </a:r>
            <a:endParaRPr lang="en-US" altLang="zh-CN" sz="2400" b="1"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9" name="直接连接符 8"/>
          <p:cNvCxnSpPr/>
          <p:nvPr/>
        </p:nvCxnSpPr>
        <p:spPr>
          <a:xfrm>
            <a:off x="4293870" y="1412875"/>
            <a:ext cx="0" cy="60071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图片 13" descr="中化logo"/>
          <p:cNvPicPr>
            <a:picLocks noChangeAspect="1"/>
          </p:cNvPicPr>
          <p:nvPr/>
        </p:nvPicPr>
        <p:blipFill>
          <a:blip r:embed="rId1">
            <a:clrChange>
              <a:clrFrom>
                <a:srgbClr val="FFFFFF"/>
              </a:clrFrom>
              <a:clrTo>
                <a:srgbClr val="FFFFFF">
                  <a:alpha val="0"/>
                </a:srgbClr>
              </a:clrTo>
            </a:clrChange>
          </a:blip>
          <a:stretch>
            <a:fillRect/>
          </a:stretch>
        </p:blipFill>
        <p:spPr>
          <a:xfrm>
            <a:off x="10946765" y="6003925"/>
            <a:ext cx="1143000" cy="760095"/>
          </a:xfrm>
          <a:prstGeom prst="rect">
            <a:avLst/>
          </a:prstGeom>
          <a:noFill/>
          <a:ln w="9525">
            <a:noFill/>
          </a:ln>
        </p:spPr>
      </p:pic>
      <p:sp>
        <p:nvSpPr>
          <p:cNvPr id="12" name="矩形 11"/>
          <p:cNvSpPr/>
          <p:nvPr/>
        </p:nvSpPr>
        <p:spPr>
          <a:xfrm>
            <a:off x="0" y="6764020"/>
            <a:ext cx="361505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矩形 12"/>
          <p:cNvSpPr/>
          <p:nvPr/>
        </p:nvSpPr>
        <p:spPr>
          <a:xfrm>
            <a:off x="3662045" y="6764020"/>
            <a:ext cx="361505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7320280" y="6758940"/>
            <a:ext cx="361505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矩形 14"/>
          <p:cNvSpPr/>
          <p:nvPr/>
        </p:nvSpPr>
        <p:spPr>
          <a:xfrm flipV="1">
            <a:off x="7640320" y="495300"/>
            <a:ext cx="258889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矩形 15"/>
          <p:cNvSpPr/>
          <p:nvPr/>
        </p:nvSpPr>
        <p:spPr>
          <a:xfrm flipV="1">
            <a:off x="4969510" y="495300"/>
            <a:ext cx="258889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矩形 16"/>
          <p:cNvSpPr/>
          <p:nvPr/>
        </p:nvSpPr>
        <p:spPr>
          <a:xfrm flipV="1">
            <a:off x="2289175" y="500380"/>
            <a:ext cx="258889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出自【趣你的PPT】(微信:qunideppt)：最优质的PPT资源库"/>
          <p:cNvSpPr txBox="1"/>
          <p:nvPr/>
        </p:nvSpPr>
        <p:spPr>
          <a:xfrm>
            <a:off x="755201" y="302192"/>
            <a:ext cx="2336341"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政策背景</a:t>
            </a: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 name="出自【趣你的PPT】(微信:qunideppt)：最优质的PPT资源库"/>
          <p:cNvSpPr/>
          <p:nvPr/>
        </p:nvSpPr>
        <p:spPr>
          <a:xfrm>
            <a:off x="355458" y="368872"/>
            <a:ext cx="328304" cy="328304"/>
          </a:xfrm>
          <a:custGeom>
            <a:avLst/>
            <a:gdLst/>
            <a:ahLst/>
            <a:cxnLst/>
            <a:rect l="0" t="0" r="0" b="0"/>
            <a:pathLst>
              <a:path w="120000" h="120000" extrusionOk="0">
                <a:moveTo>
                  <a:pt x="119718" y="118870"/>
                </a:moveTo>
                <a:cubicBezTo>
                  <a:pt x="119718" y="118870"/>
                  <a:pt x="119718" y="118870"/>
                  <a:pt x="119718" y="118588"/>
                </a:cubicBezTo>
                <a:cubicBezTo>
                  <a:pt x="119718" y="118588"/>
                  <a:pt x="119718" y="118588"/>
                  <a:pt x="119999" y="118305"/>
                </a:cubicBezTo>
                <a:cubicBezTo>
                  <a:pt x="119999" y="118305"/>
                  <a:pt x="119999" y="118305"/>
                  <a:pt x="119999" y="118305"/>
                </a:cubicBezTo>
                <a:cubicBezTo>
                  <a:pt x="119999" y="118023"/>
                  <a:pt x="119999" y="118023"/>
                  <a:pt x="119999" y="117741"/>
                </a:cubicBezTo>
                <a:cubicBezTo>
                  <a:pt x="119999" y="117741"/>
                  <a:pt x="119999" y="117741"/>
                  <a:pt x="119999" y="117741"/>
                </a:cubicBezTo>
                <a:cubicBezTo>
                  <a:pt x="119999" y="117741"/>
                  <a:pt x="119999" y="117458"/>
                  <a:pt x="119999" y="117458"/>
                </a:cubicBezTo>
                <a:cubicBezTo>
                  <a:pt x="119999" y="117458"/>
                  <a:pt x="119999" y="117458"/>
                  <a:pt x="119999" y="117176"/>
                </a:cubicBezTo>
                <a:cubicBezTo>
                  <a:pt x="119999" y="117176"/>
                  <a:pt x="119999" y="117176"/>
                  <a:pt x="119999" y="117176"/>
                </a:cubicBezTo>
                <a:cubicBezTo>
                  <a:pt x="119999" y="117176"/>
                  <a:pt x="119999" y="116894"/>
                  <a:pt x="119999" y="116894"/>
                </a:cubicBezTo>
                <a:cubicBezTo>
                  <a:pt x="119999" y="116894"/>
                  <a:pt x="119999" y="116611"/>
                  <a:pt x="119999" y="116611"/>
                </a:cubicBezTo>
                <a:cubicBezTo>
                  <a:pt x="119999" y="116611"/>
                  <a:pt x="119999" y="116611"/>
                  <a:pt x="119999" y="116611"/>
                </a:cubicBezTo>
                <a:cubicBezTo>
                  <a:pt x="108450" y="80470"/>
                  <a:pt x="108450" y="80470"/>
                  <a:pt x="108450" y="80470"/>
                </a:cubicBezTo>
                <a:cubicBezTo>
                  <a:pt x="108169" y="80188"/>
                  <a:pt x="107887" y="79905"/>
                  <a:pt x="107605" y="79623"/>
                </a:cubicBezTo>
                <a:cubicBezTo>
                  <a:pt x="44788" y="16376"/>
                  <a:pt x="44788" y="16376"/>
                  <a:pt x="44788" y="16376"/>
                </a:cubicBezTo>
                <a:cubicBezTo>
                  <a:pt x="44507" y="16094"/>
                  <a:pt x="44507" y="16094"/>
                  <a:pt x="44225" y="15811"/>
                </a:cubicBezTo>
                <a:cubicBezTo>
                  <a:pt x="30422" y="1976"/>
                  <a:pt x="30422" y="1976"/>
                  <a:pt x="30422" y="1976"/>
                </a:cubicBezTo>
                <a:cubicBezTo>
                  <a:pt x="29295" y="847"/>
                  <a:pt x="27605" y="0"/>
                  <a:pt x="25915" y="0"/>
                </a:cubicBezTo>
                <a:cubicBezTo>
                  <a:pt x="24225" y="0"/>
                  <a:pt x="22535" y="847"/>
                  <a:pt x="21126" y="1976"/>
                </a:cubicBezTo>
                <a:cubicBezTo>
                  <a:pt x="1971" y="21458"/>
                  <a:pt x="1971" y="21458"/>
                  <a:pt x="1971" y="21458"/>
                </a:cubicBezTo>
                <a:cubicBezTo>
                  <a:pt x="563" y="22588"/>
                  <a:pt x="0" y="24282"/>
                  <a:pt x="0" y="25976"/>
                </a:cubicBezTo>
                <a:cubicBezTo>
                  <a:pt x="0" y="27670"/>
                  <a:pt x="563" y="29364"/>
                  <a:pt x="1971" y="30776"/>
                </a:cubicBezTo>
                <a:cubicBezTo>
                  <a:pt x="15211" y="44047"/>
                  <a:pt x="15211" y="44047"/>
                  <a:pt x="15211" y="44047"/>
                </a:cubicBezTo>
                <a:cubicBezTo>
                  <a:pt x="15492" y="44329"/>
                  <a:pt x="15492" y="44329"/>
                  <a:pt x="15492" y="44611"/>
                </a:cubicBezTo>
                <a:cubicBezTo>
                  <a:pt x="78591" y="108141"/>
                  <a:pt x="78591" y="108141"/>
                  <a:pt x="78591" y="108141"/>
                </a:cubicBezTo>
                <a:cubicBezTo>
                  <a:pt x="78873" y="108423"/>
                  <a:pt x="79436" y="108705"/>
                  <a:pt x="79718" y="108705"/>
                </a:cubicBezTo>
                <a:cubicBezTo>
                  <a:pt x="99436" y="114635"/>
                  <a:pt x="99436" y="114635"/>
                  <a:pt x="99436" y="114635"/>
                </a:cubicBezTo>
                <a:cubicBezTo>
                  <a:pt x="2535" y="114635"/>
                  <a:pt x="2535" y="114635"/>
                  <a:pt x="2535" y="114635"/>
                </a:cubicBezTo>
                <a:cubicBezTo>
                  <a:pt x="1126" y="114635"/>
                  <a:pt x="0" y="115764"/>
                  <a:pt x="0" y="117176"/>
                </a:cubicBezTo>
                <a:cubicBezTo>
                  <a:pt x="0" y="118870"/>
                  <a:pt x="1126" y="120000"/>
                  <a:pt x="2535" y="120000"/>
                </a:cubicBezTo>
                <a:cubicBezTo>
                  <a:pt x="117464" y="120000"/>
                  <a:pt x="117464" y="120000"/>
                  <a:pt x="117464" y="120000"/>
                </a:cubicBezTo>
                <a:cubicBezTo>
                  <a:pt x="117464" y="120000"/>
                  <a:pt x="117464" y="120000"/>
                  <a:pt x="117464" y="120000"/>
                </a:cubicBezTo>
                <a:cubicBezTo>
                  <a:pt x="117746" y="120000"/>
                  <a:pt x="117746" y="120000"/>
                  <a:pt x="118028" y="120000"/>
                </a:cubicBezTo>
                <a:cubicBezTo>
                  <a:pt x="118028" y="120000"/>
                  <a:pt x="118309" y="119717"/>
                  <a:pt x="118591" y="119717"/>
                </a:cubicBezTo>
                <a:cubicBezTo>
                  <a:pt x="118591" y="119717"/>
                  <a:pt x="118591" y="119717"/>
                  <a:pt x="118591" y="119717"/>
                </a:cubicBezTo>
                <a:cubicBezTo>
                  <a:pt x="118591" y="119717"/>
                  <a:pt x="118873" y="119717"/>
                  <a:pt x="118873" y="119435"/>
                </a:cubicBezTo>
                <a:cubicBezTo>
                  <a:pt x="118873" y="119435"/>
                  <a:pt x="118873" y="119435"/>
                  <a:pt x="118873" y="119435"/>
                </a:cubicBezTo>
                <a:cubicBezTo>
                  <a:pt x="119154" y="119435"/>
                  <a:pt x="119154" y="119152"/>
                  <a:pt x="119436" y="119152"/>
                </a:cubicBezTo>
                <a:cubicBezTo>
                  <a:pt x="119436" y="119152"/>
                  <a:pt x="119436" y="119152"/>
                  <a:pt x="119436" y="119152"/>
                </a:cubicBezTo>
                <a:cubicBezTo>
                  <a:pt x="119436" y="119152"/>
                  <a:pt x="119436" y="118870"/>
                  <a:pt x="119718" y="118870"/>
                </a:cubicBezTo>
                <a:close/>
                <a:moveTo>
                  <a:pt x="113521" y="113223"/>
                </a:moveTo>
                <a:cubicBezTo>
                  <a:pt x="84225" y="104752"/>
                  <a:pt x="84225" y="104752"/>
                  <a:pt x="84225" y="104752"/>
                </a:cubicBezTo>
                <a:cubicBezTo>
                  <a:pt x="86197" y="97694"/>
                  <a:pt x="86197" y="97694"/>
                  <a:pt x="86197" y="97694"/>
                </a:cubicBezTo>
                <a:cubicBezTo>
                  <a:pt x="95211" y="97694"/>
                  <a:pt x="95211" y="97694"/>
                  <a:pt x="95211" y="97694"/>
                </a:cubicBezTo>
                <a:cubicBezTo>
                  <a:pt x="96901" y="97694"/>
                  <a:pt x="98028" y="96564"/>
                  <a:pt x="98028" y="95152"/>
                </a:cubicBezTo>
                <a:cubicBezTo>
                  <a:pt x="98028" y="85835"/>
                  <a:pt x="98028" y="85835"/>
                  <a:pt x="98028" y="85835"/>
                </a:cubicBezTo>
                <a:cubicBezTo>
                  <a:pt x="103943" y="84423"/>
                  <a:pt x="103943" y="84423"/>
                  <a:pt x="103943" y="84423"/>
                </a:cubicBezTo>
                <a:lnTo>
                  <a:pt x="113521" y="113223"/>
                </a:lnTo>
                <a:close/>
                <a:moveTo>
                  <a:pt x="42253" y="21458"/>
                </a:moveTo>
                <a:cubicBezTo>
                  <a:pt x="100563" y="79905"/>
                  <a:pt x="100563" y="79905"/>
                  <a:pt x="100563" y="79905"/>
                </a:cubicBezTo>
                <a:cubicBezTo>
                  <a:pt x="96056" y="81035"/>
                  <a:pt x="96056" y="81035"/>
                  <a:pt x="96056" y="81035"/>
                </a:cubicBezTo>
                <a:cubicBezTo>
                  <a:pt x="39718" y="24282"/>
                  <a:pt x="39718" y="24282"/>
                  <a:pt x="39718" y="24282"/>
                </a:cubicBezTo>
                <a:lnTo>
                  <a:pt x="42253" y="21458"/>
                </a:lnTo>
                <a:close/>
                <a:moveTo>
                  <a:pt x="35774" y="27952"/>
                </a:moveTo>
                <a:cubicBezTo>
                  <a:pt x="92676" y="84988"/>
                  <a:pt x="92676" y="84988"/>
                  <a:pt x="92676" y="84988"/>
                </a:cubicBezTo>
                <a:cubicBezTo>
                  <a:pt x="92676" y="92611"/>
                  <a:pt x="92676" y="92611"/>
                  <a:pt x="92676" y="92611"/>
                </a:cubicBezTo>
                <a:cubicBezTo>
                  <a:pt x="85352" y="92611"/>
                  <a:pt x="85352" y="92611"/>
                  <a:pt x="85352" y="92611"/>
                </a:cubicBezTo>
                <a:cubicBezTo>
                  <a:pt x="27887" y="35858"/>
                  <a:pt x="27887" y="35858"/>
                  <a:pt x="27887" y="35858"/>
                </a:cubicBezTo>
                <a:lnTo>
                  <a:pt x="35774" y="27952"/>
                </a:lnTo>
                <a:close/>
                <a:moveTo>
                  <a:pt x="5352" y="25976"/>
                </a:moveTo>
                <a:cubicBezTo>
                  <a:pt x="5352" y="25976"/>
                  <a:pt x="5352" y="25411"/>
                  <a:pt x="5633" y="25129"/>
                </a:cubicBezTo>
                <a:cubicBezTo>
                  <a:pt x="25070" y="5647"/>
                  <a:pt x="25070" y="5647"/>
                  <a:pt x="25070" y="5647"/>
                </a:cubicBezTo>
                <a:cubicBezTo>
                  <a:pt x="25352" y="5364"/>
                  <a:pt x="25633" y="5364"/>
                  <a:pt x="25915" y="5364"/>
                </a:cubicBezTo>
                <a:cubicBezTo>
                  <a:pt x="26197" y="5364"/>
                  <a:pt x="26478" y="5364"/>
                  <a:pt x="26760" y="5647"/>
                </a:cubicBezTo>
                <a:cubicBezTo>
                  <a:pt x="38591" y="17788"/>
                  <a:pt x="38591" y="17788"/>
                  <a:pt x="38591" y="17788"/>
                </a:cubicBezTo>
                <a:cubicBezTo>
                  <a:pt x="17464" y="38964"/>
                  <a:pt x="17464" y="38964"/>
                  <a:pt x="17464" y="38964"/>
                </a:cubicBezTo>
                <a:cubicBezTo>
                  <a:pt x="5633" y="26823"/>
                  <a:pt x="5633" y="26823"/>
                  <a:pt x="5633" y="26823"/>
                </a:cubicBezTo>
                <a:cubicBezTo>
                  <a:pt x="5352" y="26541"/>
                  <a:pt x="5352" y="26258"/>
                  <a:pt x="5352" y="25976"/>
                </a:cubicBezTo>
                <a:close/>
                <a:moveTo>
                  <a:pt x="24225" y="39529"/>
                </a:moveTo>
                <a:cubicBezTo>
                  <a:pt x="81408" y="96000"/>
                  <a:pt x="81408" y="96000"/>
                  <a:pt x="81408" y="96000"/>
                </a:cubicBezTo>
                <a:cubicBezTo>
                  <a:pt x="79718" y="101647"/>
                  <a:pt x="79718" y="101647"/>
                  <a:pt x="79718" y="101647"/>
                </a:cubicBezTo>
                <a:cubicBezTo>
                  <a:pt x="21126" y="42635"/>
                  <a:pt x="21126" y="42635"/>
                  <a:pt x="21126" y="42635"/>
                </a:cubicBezTo>
                <a:lnTo>
                  <a:pt x="24225" y="39529"/>
                </a:lnTo>
                <a:close/>
              </a:path>
            </a:pathLst>
          </a:custGeom>
          <a:solidFill>
            <a:schemeClr val="tx1"/>
          </a:solidFill>
          <a:ln>
            <a:noFill/>
          </a:ln>
        </p:spPr>
        <p:txBody>
          <a:bodyPr lIns="121900" tIns="60933" rIns="121900" bIns="60933" anchor="t" anchorCtr="0">
            <a:noAutofit/>
          </a:bodyPr>
          <a:lstStyle/>
          <a:p>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6" name="出自【趣你的PPT】(微信:qunideppt)：最优质的PPT资源库"/>
          <p:cNvSpPr txBox="1"/>
          <p:nvPr/>
        </p:nvSpPr>
        <p:spPr>
          <a:xfrm>
            <a:off x="658495" y="1563370"/>
            <a:ext cx="5222875" cy="33464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ltLang="zh-CN" sz="2400" b="1"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2019.1</a:t>
            </a:r>
            <a:endParaRPr lang="en-US" altLang="zh-CN" sz="2400" b="1"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0" name="图片 9"/>
          <p:cNvPicPr>
            <a:picLocks noChangeAspect="1"/>
          </p:cNvPicPr>
          <p:nvPr/>
        </p:nvPicPr>
        <p:blipFill>
          <a:blip r:embed="rId1"/>
          <a:stretch>
            <a:fillRect/>
          </a:stretch>
        </p:blipFill>
        <p:spPr>
          <a:xfrm>
            <a:off x="1905000" y="891540"/>
            <a:ext cx="4263390" cy="5189855"/>
          </a:xfrm>
          <a:prstGeom prst="rect">
            <a:avLst/>
          </a:prstGeom>
        </p:spPr>
      </p:pic>
      <p:pic>
        <p:nvPicPr>
          <p:cNvPr id="11" name="图片 10"/>
          <p:cNvPicPr>
            <a:picLocks noChangeAspect="1"/>
          </p:cNvPicPr>
          <p:nvPr/>
        </p:nvPicPr>
        <p:blipFill>
          <a:blip r:embed="rId2"/>
          <a:stretch>
            <a:fillRect/>
          </a:stretch>
        </p:blipFill>
        <p:spPr>
          <a:xfrm>
            <a:off x="6217285" y="878840"/>
            <a:ext cx="4000500" cy="5228590"/>
          </a:xfrm>
          <a:prstGeom prst="rect">
            <a:avLst/>
          </a:prstGeom>
        </p:spPr>
      </p:pic>
      <p:sp>
        <p:nvSpPr>
          <p:cNvPr id="12" name="矩形 11"/>
          <p:cNvSpPr/>
          <p:nvPr/>
        </p:nvSpPr>
        <p:spPr>
          <a:xfrm>
            <a:off x="5936615" y="5047615"/>
            <a:ext cx="4562475" cy="692150"/>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5" name="图片 13" descr="中化logo"/>
          <p:cNvPicPr>
            <a:picLocks noChangeAspect="1"/>
          </p:cNvPicPr>
          <p:nvPr/>
        </p:nvPicPr>
        <p:blipFill>
          <a:blip r:embed="rId3">
            <a:clrChange>
              <a:clrFrom>
                <a:srgbClr val="FFFFFF"/>
              </a:clrFrom>
              <a:clrTo>
                <a:srgbClr val="FFFFFF">
                  <a:alpha val="0"/>
                </a:srgbClr>
              </a:clrTo>
            </a:clrChange>
          </a:blip>
          <a:stretch>
            <a:fillRect/>
          </a:stretch>
        </p:blipFill>
        <p:spPr>
          <a:xfrm>
            <a:off x="10946765" y="6003925"/>
            <a:ext cx="1143000" cy="760095"/>
          </a:xfrm>
          <a:prstGeom prst="rect">
            <a:avLst/>
          </a:prstGeom>
          <a:noFill/>
          <a:ln w="9525">
            <a:noFill/>
          </a:ln>
        </p:spPr>
      </p:pic>
      <p:sp>
        <p:nvSpPr>
          <p:cNvPr id="3" name="矩形 2"/>
          <p:cNvSpPr/>
          <p:nvPr/>
        </p:nvSpPr>
        <p:spPr>
          <a:xfrm>
            <a:off x="0" y="6764020"/>
            <a:ext cx="361505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矩形 3"/>
          <p:cNvSpPr/>
          <p:nvPr/>
        </p:nvSpPr>
        <p:spPr>
          <a:xfrm>
            <a:off x="3662045" y="6764020"/>
            <a:ext cx="361505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7320280" y="6758940"/>
            <a:ext cx="361505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矩形 12"/>
          <p:cNvSpPr/>
          <p:nvPr/>
        </p:nvSpPr>
        <p:spPr>
          <a:xfrm flipV="1">
            <a:off x="7640320" y="495300"/>
            <a:ext cx="258889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flipV="1">
            <a:off x="4969510" y="495300"/>
            <a:ext cx="258889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矩形 14"/>
          <p:cNvSpPr/>
          <p:nvPr/>
        </p:nvSpPr>
        <p:spPr>
          <a:xfrm flipV="1">
            <a:off x="2289175" y="500380"/>
            <a:ext cx="258889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出自【趣你的PPT】(微信:qunideppt)：最优质的PPT资源库"/>
          <p:cNvSpPr txBox="1"/>
          <p:nvPr/>
        </p:nvSpPr>
        <p:spPr>
          <a:xfrm>
            <a:off x="755201" y="302192"/>
            <a:ext cx="2336341"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政策背景</a:t>
            </a: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 name="出自【趣你的PPT】(微信:qunideppt)：最优质的PPT资源库"/>
          <p:cNvSpPr/>
          <p:nvPr/>
        </p:nvSpPr>
        <p:spPr>
          <a:xfrm>
            <a:off x="355458" y="368872"/>
            <a:ext cx="328304" cy="328304"/>
          </a:xfrm>
          <a:custGeom>
            <a:avLst/>
            <a:gdLst/>
            <a:ahLst/>
            <a:cxnLst/>
            <a:rect l="0" t="0" r="0" b="0"/>
            <a:pathLst>
              <a:path w="120000" h="120000" extrusionOk="0">
                <a:moveTo>
                  <a:pt x="119718" y="118870"/>
                </a:moveTo>
                <a:cubicBezTo>
                  <a:pt x="119718" y="118870"/>
                  <a:pt x="119718" y="118870"/>
                  <a:pt x="119718" y="118588"/>
                </a:cubicBezTo>
                <a:cubicBezTo>
                  <a:pt x="119718" y="118588"/>
                  <a:pt x="119718" y="118588"/>
                  <a:pt x="119999" y="118305"/>
                </a:cubicBezTo>
                <a:cubicBezTo>
                  <a:pt x="119999" y="118305"/>
                  <a:pt x="119999" y="118305"/>
                  <a:pt x="119999" y="118305"/>
                </a:cubicBezTo>
                <a:cubicBezTo>
                  <a:pt x="119999" y="118023"/>
                  <a:pt x="119999" y="118023"/>
                  <a:pt x="119999" y="117741"/>
                </a:cubicBezTo>
                <a:cubicBezTo>
                  <a:pt x="119999" y="117741"/>
                  <a:pt x="119999" y="117741"/>
                  <a:pt x="119999" y="117741"/>
                </a:cubicBezTo>
                <a:cubicBezTo>
                  <a:pt x="119999" y="117741"/>
                  <a:pt x="119999" y="117458"/>
                  <a:pt x="119999" y="117458"/>
                </a:cubicBezTo>
                <a:cubicBezTo>
                  <a:pt x="119999" y="117458"/>
                  <a:pt x="119999" y="117458"/>
                  <a:pt x="119999" y="117176"/>
                </a:cubicBezTo>
                <a:cubicBezTo>
                  <a:pt x="119999" y="117176"/>
                  <a:pt x="119999" y="117176"/>
                  <a:pt x="119999" y="117176"/>
                </a:cubicBezTo>
                <a:cubicBezTo>
                  <a:pt x="119999" y="117176"/>
                  <a:pt x="119999" y="116894"/>
                  <a:pt x="119999" y="116894"/>
                </a:cubicBezTo>
                <a:cubicBezTo>
                  <a:pt x="119999" y="116894"/>
                  <a:pt x="119999" y="116611"/>
                  <a:pt x="119999" y="116611"/>
                </a:cubicBezTo>
                <a:cubicBezTo>
                  <a:pt x="119999" y="116611"/>
                  <a:pt x="119999" y="116611"/>
                  <a:pt x="119999" y="116611"/>
                </a:cubicBezTo>
                <a:cubicBezTo>
                  <a:pt x="108450" y="80470"/>
                  <a:pt x="108450" y="80470"/>
                  <a:pt x="108450" y="80470"/>
                </a:cubicBezTo>
                <a:cubicBezTo>
                  <a:pt x="108169" y="80188"/>
                  <a:pt x="107887" y="79905"/>
                  <a:pt x="107605" y="79623"/>
                </a:cubicBezTo>
                <a:cubicBezTo>
                  <a:pt x="44788" y="16376"/>
                  <a:pt x="44788" y="16376"/>
                  <a:pt x="44788" y="16376"/>
                </a:cubicBezTo>
                <a:cubicBezTo>
                  <a:pt x="44507" y="16094"/>
                  <a:pt x="44507" y="16094"/>
                  <a:pt x="44225" y="15811"/>
                </a:cubicBezTo>
                <a:cubicBezTo>
                  <a:pt x="30422" y="1976"/>
                  <a:pt x="30422" y="1976"/>
                  <a:pt x="30422" y="1976"/>
                </a:cubicBezTo>
                <a:cubicBezTo>
                  <a:pt x="29295" y="847"/>
                  <a:pt x="27605" y="0"/>
                  <a:pt x="25915" y="0"/>
                </a:cubicBezTo>
                <a:cubicBezTo>
                  <a:pt x="24225" y="0"/>
                  <a:pt x="22535" y="847"/>
                  <a:pt x="21126" y="1976"/>
                </a:cubicBezTo>
                <a:cubicBezTo>
                  <a:pt x="1971" y="21458"/>
                  <a:pt x="1971" y="21458"/>
                  <a:pt x="1971" y="21458"/>
                </a:cubicBezTo>
                <a:cubicBezTo>
                  <a:pt x="563" y="22588"/>
                  <a:pt x="0" y="24282"/>
                  <a:pt x="0" y="25976"/>
                </a:cubicBezTo>
                <a:cubicBezTo>
                  <a:pt x="0" y="27670"/>
                  <a:pt x="563" y="29364"/>
                  <a:pt x="1971" y="30776"/>
                </a:cubicBezTo>
                <a:cubicBezTo>
                  <a:pt x="15211" y="44047"/>
                  <a:pt x="15211" y="44047"/>
                  <a:pt x="15211" y="44047"/>
                </a:cubicBezTo>
                <a:cubicBezTo>
                  <a:pt x="15492" y="44329"/>
                  <a:pt x="15492" y="44329"/>
                  <a:pt x="15492" y="44611"/>
                </a:cubicBezTo>
                <a:cubicBezTo>
                  <a:pt x="78591" y="108141"/>
                  <a:pt x="78591" y="108141"/>
                  <a:pt x="78591" y="108141"/>
                </a:cubicBezTo>
                <a:cubicBezTo>
                  <a:pt x="78873" y="108423"/>
                  <a:pt x="79436" y="108705"/>
                  <a:pt x="79718" y="108705"/>
                </a:cubicBezTo>
                <a:cubicBezTo>
                  <a:pt x="99436" y="114635"/>
                  <a:pt x="99436" y="114635"/>
                  <a:pt x="99436" y="114635"/>
                </a:cubicBezTo>
                <a:cubicBezTo>
                  <a:pt x="2535" y="114635"/>
                  <a:pt x="2535" y="114635"/>
                  <a:pt x="2535" y="114635"/>
                </a:cubicBezTo>
                <a:cubicBezTo>
                  <a:pt x="1126" y="114635"/>
                  <a:pt x="0" y="115764"/>
                  <a:pt x="0" y="117176"/>
                </a:cubicBezTo>
                <a:cubicBezTo>
                  <a:pt x="0" y="118870"/>
                  <a:pt x="1126" y="120000"/>
                  <a:pt x="2535" y="120000"/>
                </a:cubicBezTo>
                <a:cubicBezTo>
                  <a:pt x="117464" y="120000"/>
                  <a:pt x="117464" y="120000"/>
                  <a:pt x="117464" y="120000"/>
                </a:cubicBezTo>
                <a:cubicBezTo>
                  <a:pt x="117464" y="120000"/>
                  <a:pt x="117464" y="120000"/>
                  <a:pt x="117464" y="120000"/>
                </a:cubicBezTo>
                <a:cubicBezTo>
                  <a:pt x="117746" y="120000"/>
                  <a:pt x="117746" y="120000"/>
                  <a:pt x="118028" y="120000"/>
                </a:cubicBezTo>
                <a:cubicBezTo>
                  <a:pt x="118028" y="120000"/>
                  <a:pt x="118309" y="119717"/>
                  <a:pt x="118591" y="119717"/>
                </a:cubicBezTo>
                <a:cubicBezTo>
                  <a:pt x="118591" y="119717"/>
                  <a:pt x="118591" y="119717"/>
                  <a:pt x="118591" y="119717"/>
                </a:cubicBezTo>
                <a:cubicBezTo>
                  <a:pt x="118591" y="119717"/>
                  <a:pt x="118873" y="119717"/>
                  <a:pt x="118873" y="119435"/>
                </a:cubicBezTo>
                <a:cubicBezTo>
                  <a:pt x="118873" y="119435"/>
                  <a:pt x="118873" y="119435"/>
                  <a:pt x="118873" y="119435"/>
                </a:cubicBezTo>
                <a:cubicBezTo>
                  <a:pt x="119154" y="119435"/>
                  <a:pt x="119154" y="119152"/>
                  <a:pt x="119436" y="119152"/>
                </a:cubicBezTo>
                <a:cubicBezTo>
                  <a:pt x="119436" y="119152"/>
                  <a:pt x="119436" y="119152"/>
                  <a:pt x="119436" y="119152"/>
                </a:cubicBezTo>
                <a:cubicBezTo>
                  <a:pt x="119436" y="119152"/>
                  <a:pt x="119436" y="118870"/>
                  <a:pt x="119718" y="118870"/>
                </a:cubicBezTo>
                <a:close/>
                <a:moveTo>
                  <a:pt x="113521" y="113223"/>
                </a:moveTo>
                <a:cubicBezTo>
                  <a:pt x="84225" y="104752"/>
                  <a:pt x="84225" y="104752"/>
                  <a:pt x="84225" y="104752"/>
                </a:cubicBezTo>
                <a:cubicBezTo>
                  <a:pt x="86197" y="97694"/>
                  <a:pt x="86197" y="97694"/>
                  <a:pt x="86197" y="97694"/>
                </a:cubicBezTo>
                <a:cubicBezTo>
                  <a:pt x="95211" y="97694"/>
                  <a:pt x="95211" y="97694"/>
                  <a:pt x="95211" y="97694"/>
                </a:cubicBezTo>
                <a:cubicBezTo>
                  <a:pt x="96901" y="97694"/>
                  <a:pt x="98028" y="96564"/>
                  <a:pt x="98028" y="95152"/>
                </a:cubicBezTo>
                <a:cubicBezTo>
                  <a:pt x="98028" y="85835"/>
                  <a:pt x="98028" y="85835"/>
                  <a:pt x="98028" y="85835"/>
                </a:cubicBezTo>
                <a:cubicBezTo>
                  <a:pt x="103943" y="84423"/>
                  <a:pt x="103943" y="84423"/>
                  <a:pt x="103943" y="84423"/>
                </a:cubicBezTo>
                <a:lnTo>
                  <a:pt x="113521" y="113223"/>
                </a:lnTo>
                <a:close/>
                <a:moveTo>
                  <a:pt x="42253" y="21458"/>
                </a:moveTo>
                <a:cubicBezTo>
                  <a:pt x="100563" y="79905"/>
                  <a:pt x="100563" y="79905"/>
                  <a:pt x="100563" y="79905"/>
                </a:cubicBezTo>
                <a:cubicBezTo>
                  <a:pt x="96056" y="81035"/>
                  <a:pt x="96056" y="81035"/>
                  <a:pt x="96056" y="81035"/>
                </a:cubicBezTo>
                <a:cubicBezTo>
                  <a:pt x="39718" y="24282"/>
                  <a:pt x="39718" y="24282"/>
                  <a:pt x="39718" y="24282"/>
                </a:cubicBezTo>
                <a:lnTo>
                  <a:pt x="42253" y="21458"/>
                </a:lnTo>
                <a:close/>
                <a:moveTo>
                  <a:pt x="35774" y="27952"/>
                </a:moveTo>
                <a:cubicBezTo>
                  <a:pt x="92676" y="84988"/>
                  <a:pt x="92676" y="84988"/>
                  <a:pt x="92676" y="84988"/>
                </a:cubicBezTo>
                <a:cubicBezTo>
                  <a:pt x="92676" y="92611"/>
                  <a:pt x="92676" y="92611"/>
                  <a:pt x="92676" y="92611"/>
                </a:cubicBezTo>
                <a:cubicBezTo>
                  <a:pt x="85352" y="92611"/>
                  <a:pt x="85352" y="92611"/>
                  <a:pt x="85352" y="92611"/>
                </a:cubicBezTo>
                <a:cubicBezTo>
                  <a:pt x="27887" y="35858"/>
                  <a:pt x="27887" y="35858"/>
                  <a:pt x="27887" y="35858"/>
                </a:cubicBezTo>
                <a:lnTo>
                  <a:pt x="35774" y="27952"/>
                </a:lnTo>
                <a:close/>
                <a:moveTo>
                  <a:pt x="5352" y="25976"/>
                </a:moveTo>
                <a:cubicBezTo>
                  <a:pt x="5352" y="25976"/>
                  <a:pt x="5352" y="25411"/>
                  <a:pt x="5633" y="25129"/>
                </a:cubicBezTo>
                <a:cubicBezTo>
                  <a:pt x="25070" y="5647"/>
                  <a:pt x="25070" y="5647"/>
                  <a:pt x="25070" y="5647"/>
                </a:cubicBezTo>
                <a:cubicBezTo>
                  <a:pt x="25352" y="5364"/>
                  <a:pt x="25633" y="5364"/>
                  <a:pt x="25915" y="5364"/>
                </a:cubicBezTo>
                <a:cubicBezTo>
                  <a:pt x="26197" y="5364"/>
                  <a:pt x="26478" y="5364"/>
                  <a:pt x="26760" y="5647"/>
                </a:cubicBezTo>
                <a:cubicBezTo>
                  <a:pt x="38591" y="17788"/>
                  <a:pt x="38591" y="17788"/>
                  <a:pt x="38591" y="17788"/>
                </a:cubicBezTo>
                <a:cubicBezTo>
                  <a:pt x="17464" y="38964"/>
                  <a:pt x="17464" y="38964"/>
                  <a:pt x="17464" y="38964"/>
                </a:cubicBezTo>
                <a:cubicBezTo>
                  <a:pt x="5633" y="26823"/>
                  <a:pt x="5633" y="26823"/>
                  <a:pt x="5633" y="26823"/>
                </a:cubicBezTo>
                <a:cubicBezTo>
                  <a:pt x="5352" y="26541"/>
                  <a:pt x="5352" y="26258"/>
                  <a:pt x="5352" y="25976"/>
                </a:cubicBezTo>
                <a:close/>
                <a:moveTo>
                  <a:pt x="24225" y="39529"/>
                </a:moveTo>
                <a:cubicBezTo>
                  <a:pt x="81408" y="96000"/>
                  <a:pt x="81408" y="96000"/>
                  <a:pt x="81408" y="96000"/>
                </a:cubicBezTo>
                <a:cubicBezTo>
                  <a:pt x="79718" y="101647"/>
                  <a:pt x="79718" y="101647"/>
                  <a:pt x="79718" y="101647"/>
                </a:cubicBezTo>
                <a:cubicBezTo>
                  <a:pt x="21126" y="42635"/>
                  <a:pt x="21126" y="42635"/>
                  <a:pt x="21126" y="42635"/>
                </a:cubicBezTo>
                <a:lnTo>
                  <a:pt x="24225" y="39529"/>
                </a:lnTo>
                <a:close/>
              </a:path>
            </a:pathLst>
          </a:custGeom>
          <a:solidFill>
            <a:schemeClr val="tx1"/>
          </a:solidFill>
          <a:ln>
            <a:noFill/>
          </a:ln>
        </p:spPr>
        <p:txBody>
          <a:bodyPr lIns="121900" tIns="60933" rIns="121900" bIns="60933" anchor="t" anchorCtr="0">
            <a:noAutofit/>
          </a:bodyPr>
          <a:lstStyle/>
          <a:p>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 name="出自【趣你的PPT】(微信:qunideppt)：最优质的PPT资源库"/>
          <p:cNvSpPr/>
          <p:nvPr/>
        </p:nvSpPr>
        <p:spPr>
          <a:xfrm>
            <a:off x="1650365" y="1836420"/>
            <a:ext cx="8903970" cy="4180205"/>
          </a:xfrm>
          <a:prstGeom prst="roundRect">
            <a:avLst/>
          </a:prstGeom>
          <a:noFill/>
          <a:ln w="38100">
            <a:solidFill>
              <a:srgbClr val="C1C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出自【趣你的PPT】(微信:qunideppt)：最优质的PPT资源库"/>
          <p:cNvSpPr/>
          <p:nvPr/>
        </p:nvSpPr>
        <p:spPr>
          <a:xfrm>
            <a:off x="2468880" y="1362710"/>
            <a:ext cx="7312660" cy="7366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出自【趣你的PPT】(微信:qunideppt)：最优质的PPT资源库"/>
          <p:cNvSpPr txBox="1"/>
          <p:nvPr/>
        </p:nvSpPr>
        <p:spPr>
          <a:xfrm>
            <a:off x="2357120" y="2276475"/>
            <a:ext cx="7520940" cy="3415030"/>
          </a:xfrm>
          <a:prstGeom prst="rect">
            <a:avLst/>
          </a:prstGeom>
          <a:noFill/>
        </p:spPr>
        <p:txBody>
          <a:bodyPr wrap="square" rtlCol="0">
            <a:spAutoFit/>
          </a:bodyPr>
          <a:lstStyle/>
          <a:p>
            <a:pPr marL="285750" indent="-285750" algn="l" fontAlgn="auto">
              <a:lnSpc>
                <a:spcPct val="150000"/>
              </a:lnSpc>
              <a:buFont typeface="Arial" panose="020B0604020202020204" pitchFamily="34" charset="0"/>
              <a:buChar char="•"/>
            </a:pPr>
            <a:r>
              <a:rPr lang="zh-CN" altLang="en-US" b="1" dirty="0" smtClean="0">
                <a:solidFill>
                  <a:schemeClr val="bg2">
                    <a:lumMod val="50000"/>
                  </a:schemeClr>
                </a:solidFill>
                <a:latin typeface="Adobe Arabic" panose="02040503050201020203" pitchFamily="18" charset="-78"/>
                <a:ea typeface="微软雅黑" panose="020B0503020204020204" pitchFamily="34" charset="-122"/>
                <a:cs typeface="Adobe Arabic" panose="02040503050201020203" pitchFamily="18" charset="-78"/>
              </a:rPr>
              <a:t>树立</a:t>
            </a:r>
            <a:r>
              <a:rPr lang="en-US" altLang="zh-CN" b="1" dirty="0" smtClean="0">
                <a:solidFill>
                  <a:schemeClr val="bg2">
                    <a:lumMod val="50000"/>
                  </a:schemeClr>
                </a:solidFill>
                <a:latin typeface="Adobe Arabic" panose="02040503050201020203" pitchFamily="18" charset="-78"/>
                <a:ea typeface="微软雅黑" panose="020B0503020204020204" pitchFamily="34" charset="-122"/>
                <a:cs typeface="Adobe Arabic" panose="02040503050201020203" pitchFamily="18" charset="-78"/>
              </a:rPr>
              <a:t>“</a:t>
            </a:r>
            <a:r>
              <a:rPr lang="zh-CN" altLang="en-US" b="1" dirty="0" smtClean="0">
                <a:solidFill>
                  <a:schemeClr val="bg2">
                    <a:lumMod val="50000"/>
                  </a:schemeClr>
                </a:solidFill>
                <a:latin typeface="Adobe Arabic" panose="02040503050201020203" pitchFamily="18" charset="-78"/>
                <a:ea typeface="微软雅黑" panose="020B0503020204020204" pitchFamily="34" charset="-122"/>
                <a:cs typeface="Adobe Arabic" panose="02040503050201020203" pitchFamily="18" charset="-78"/>
              </a:rPr>
              <a:t>生态环保优质</a:t>
            </a:r>
            <a:r>
              <a:rPr lang="en-US" altLang="zh-CN" b="1" dirty="0" smtClean="0">
                <a:solidFill>
                  <a:schemeClr val="bg2">
                    <a:lumMod val="50000"/>
                  </a:schemeClr>
                </a:solidFill>
                <a:latin typeface="Adobe Arabic" panose="02040503050201020203" pitchFamily="18" charset="-78"/>
                <a:ea typeface="微软雅黑" panose="020B0503020204020204" pitchFamily="34" charset="-122"/>
                <a:cs typeface="Adobe Arabic" panose="02040503050201020203" pitchFamily="18" charset="-78"/>
              </a:rPr>
              <a:t>”</a:t>
            </a:r>
            <a:r>
              <a:rPr lang="zh-CN" altLang="en-US" b="1" dirty="0" smtClean="0">
                <a:solidFill>
                  <a:schemeClr val="bg2">
                    <a:lumMod val="50000"/>
                  </a:schemeClr>
                </a:solidFill>
                <a:latin typeface="Adobe Arabic" panose="02040503050201020203" pitchFamily="18" charset="-78"/>
                <a:ea typeface="微软雅黑" panose="020B0503020204020204" pitchFamily="34" charset="-122"/>
                <a:cs typeface="Adobe Arabic" panose="02040503050201020203" pitchFamily="18" charset="-78"/>
              </a:rPr>
              <a:t>理念</a:t>
            </a:r>
            <a:endParaRPr lang="zh-CN" altLang="en-US" b="1" dirty="0" smtClean="0">
              <a:solidFill>
                <a:schemeClr val="bg2">
                  <a:lumMod val="50000"/>
                </a:schemeClr>
              </a:solidFill>
              <a:latin typeface="Adobe Arabic" panose="02040503050201020203" pitchFamily="18" charset="-78"/>
              <a:ea typeface="微软雅黑" panose="020B0503020204020204" pitchFamily="34" charset="-122"/>
              <a:cs typeface="Adobe Arabic" panose="02040503050201020203" pitchFamily="18" charset="-78"/>
            </a:endParaRPr>
          </a:p>
          <a:p>
            <a:pPr marL="285750" indent="-285750" algn="l" fontAlgn="auto">
              <a:lnSpc>
                <a:spcPct val="150000"/>
              </a:lnSpc>
              <a:buFont typeface="Arial" panose="020B0604020202020204" pitchFamily="34" charset="0"/>
              <a:buChar char="•"/>
            </a:pPr>
            <a:r>
              <a:rPr lang="en-US" altLang="zh-CN" sz="1800" b="1" dirty="0" smtClean="0">
                <a:solidFill>
                  <a:schemeClr val="bg2">
                    <a:lumMod val="50000"/>
                  </a:schemeClr>
                </a:solidFill>
                <a:latin typeface="Adobe Arabic" panose="02040503050201020203" pitchFamily="18" charset="-78"/>
                <a:ea typeface="微软雅黑" panose="020B0503020204020204" pitchFamily="34" charset="-122"/>
                <a:cs typeface="Adobe Arabic" panose="02040503050201020203" pitchFamily="18" charset="-78"/>
              </a:rPr>
              <a:t>构建一支</a:t>
            </a:r>
            <a:r>
              <a:rPr lang="zh-CN" altLang="en-US" sz="1800" b="1" dirty="0" smtClean="0">
                <a:solidFill>
                  <a:schemeClr val="bg2">
                    <a:lumMod val="50000"/>
                  </a:schemeClr>
                </a:solidFill>
                <a:latin typeface="Adobe Arabic" panose="02040503050201020203" pitchFamily="18" charset="-78"/>
                <a:ea typeface="微软雅黑" panose="020B0503020204020204" pitchFamily="34" charset="-122"/>
                <a:cs typeface="Adobe Arabic" panose="02040503050201020203" pitchFamily="18" charset="-78"/>
              </a:rPr>
              <a:t>生态环保优质农业投入品技术机构</a:t>
            </a:r>
            <a:endParaRPr lang="zh-CN" altLang="en-US" sz="1800" b="1" dirty="0" smtClean="0">
              <a:solidFill>
                <a:schemeClr val="bg2">
                  <a:lumMod val="50000"/>
                </a:schemeClr>
              </a:solidFill>
              <a:latin typeface="Adobe Arabic" panose="02040503050201020203" pitchFamily="18" charset="-78"/>
              <a:ea typeface="微软雅黑" panose="020B0503020204020204" pitchFamily="34" charset="-122"/>
              <a:cs typeface="Adobe Arabic" panose="02040503050201020203" pitchFamily="18" charset="-78"/>
            </a:endParaRPr>
          </a:p>
          <a:p>
            <a:pPr marL="285750" indent="-285750" algn="l" fontAlgn="auto">
              <a:lnSpc>
                <a:spcPct val="150000"/>
              </a:lnSpc>
              <a:buFont typeface="Arial" panose="020B0604020202020204" pitchFamily="34" charset="0"/>
              <a:buChar char="•"/>
            </a:pPr>
            <a:r>
              <a:rPr lang="zh-CN" altLang="en-US" sz="1800" b="1" dirty="0" smtClean="0">
                <a:solidFill>
                  <a:schemeClr val="bg2">
                    <a:lumMod val="50000"/>
                  </a:schemeClr>
                </a:solidFill>
                <a:latin typeface="Adobe Arabic" panose="02040503050201020203" pitchFamily="18" charset="-78"/>
                <a:ea typeface="微软雅黑" panose="020B0503020204020204" pitchFamily="34" charset="-122"/>
                <a:cs typeface="Adobe Arabic" panose="02040503050201020203" pitchFamily="18" charset="-78"/>
              </a:rPr>
              <a:t>加快研制一批生态环保优质农业投入品评价技术规范</a:t>
            </a:r>
            <a:endParaRPr lang="zh-CN" altLang="en-US" sz="1800" b="1" dirty="0" smtClean="0">
              <a:solidFill>
                <a:schemeClr val="bg2">
                  <a:lumMod val="50000"/>
                </a:schemeClr>
              </a:solidFill>
              <a:latin typeface="Adobe Arabic" panose="02040503050201020203" pitchFamily="18" charset="-78"/>
              <a:ea typeface="微软雅黑" panose="020B0503020204020204" pitchFamily="34" charset="-122"/>
              <a:cs typeface="Adobe Arabic" panose="02040503050201020203" pitchFamily="18" charset="-78"/>
            </a:endParaRPr>
          </a:p>
          <a:p>
            <a:pPr marL="285750" indent="-285750" algn="l" fontAlgn="auto">
              <a:lnSpc>
                <a:spcPct val="150000"/>
              </a:lnSpc>
              <a:buFont typeface="Arial" panose="020B0604020202020204" pitchFamily="34" charset="0"/>
              <a:buChar char="•"/>
            </a:pPr>
            <a:r>
              <a:rPr lang="zh-CN" altLang="en-US" sz="1800" b="1" dirty="0" smtClean="0">
                <a:solidFill>
                  <a:schemeClr val="bg2">
                    <a:lumMod val="50000"/>
                  </a:schemeClr>
                </a:solidFill>
                <a:latin typeface="Adobe Arabic" panose="02040503050201020203" pitchFamily="18" charset="-78"/>
                <a:ea typeface="微软雅黑" panose="020B0503020204020204" pitchFamily="34" charset="-122"/>
                <a:cs typeface="Adobe Arabic" panose="02040503050201020203" pitchFamily="18" charset="-78"/>
              </a:rPr>
              <a:t>建立一支专业化的评价技术团队</a:t>
            </a:r>
            <a:endParaRPr lang="zh-CN" altLang="en-US" sz="1800" b="1" dirty="0" smtClean="0">
              <a:solidFill>
                <a:schemeClr val="bg2">
                  <a:lumMod val="50000"/>
                </a:schemeClr>
              </a:solidFill>
              <a:latin typeface="Adobe Arabic" panose="02040503050201020203" pitchFamily="18" charset="-78"/>
              <a:ea typeface="微软雅黑" panose="020B0503020204020204" pitchFamily="34" charset="-122"/>
              <a:cs typeface="Adobe Arabic" panose="02040503050201020203" pitchFamily="18" charset="-78"/>
            </a:endParaRPr>
          </a:p>
          <a:p>
            <a:pPr marL="285750" indent="-285750" algn="l" fontAlgn="auto">
              <a:lnSpc>
                <a:spcPct val="150000"/>
              </a:lnSpc>
              <a:buFont typeface="Arial" panose="020B0604020202020204" pitchFamily="34" charset="0"/>
              <a:buChar char="•"/>
            </a:pPr>
            <a:r>
              <a:rPr lang="zh-CN" altLang="en-US" sz="1800" b="1" dirty="0" smtClean="0">
                <a:solidFill>
                  <a:schemeClr val="bg2">
                    <a:lumMod val="50000"/>
                  </a:schemeClr>
                </a:solidFill>
                <a:latin typeface="Adobe Arabic" panose="02040503050201020203" pitchFamily="18" charset="-78"/>
                <a:ea typeface="微软雅黑" panose="020B0503020204020204" pitchFamily="34" charset="-122"/>
                <a:cs typeface="Adobe Arabic" panose="02040503050201020203" pitchFamily="18" charset="-78"/>
              </a:rPr>
              <a:t>启动生态环保优质农业投入品收集登录和名录公布工作</a:t>
            </a:r>
            <a:endParaRPr lang="zh-CN" altLang="en-US" sz="1800" b="1" dirty="0" smtClean="0">
              <a:solidFill>
                <a:schemeClr val="bg2">
                  <a:lumMod val="50000"/>
                </a:schemeClr>
              </a:solidFill>
              <a:latin typeface="Adobe Arabic" panose="02040503050201020203" pitchFamily="18" charset="-78"/>
              <a:ea typeface="微软雅黑" panose="020B0503020204020204" pitchFamily="34" charset="-122"/>
              <a:cs typeface="Adobe Arabic" panose="02040503050201020203" pitchFamily="18" charset="-78"/>
            </a:endParaRPr>
          </a:p>
          <a:p>
            <a:pPr marL="285750" indent="-285750" algn="l" fontAlgn="auto">
              <a:lnSpc>
                <a:spcPct val="150000"/>
              </a:lnSpc>
              <a:buFont typeface="Arial" panose="020B0604020202020204" pitchFamily="34" charset="0"/>
              <a:buChar char="•"/>
            </a:pPr>
            <a:r>
              <a:rPr lang="zh-CN" altLang="en-US" sz="1800" b="1" dirty="0" smtClean="0">
                <a:solidFill>
                  <a:schemeClr val="bg2">
                    <a:lumMod val="50000"/>
                  </a:schemeClr>
                </a:solidFill>
                <a:latin typeface="Adobe Arabic" panose="02040503050201020203" pitchFamily="18" charset="-78"/>
                <a:ea typeface="微软雅黑" panose="020B0503020204020204" pitchFamily="34" charset="-122"/>
                <a:cs typeface="Adobe Arabic" panose="02040503050201020203" pitchFamily="18" charset="-78"/>
              </a:rPr>
              <a:t>探索开展生态环保优质农业投入品生产企业及农产品生产推广应用试点</a:t>
            </a:r>
            <a:endParaRPr lang="zh-CN" altLang="en-US" sz="1800" b="1" dirty="0" smtClean="0">
              <a:solidFill>
                <a:schemeClr val="bg2">
                  <a:lumMod val="50000"/>
                </a:schemeClr>
              </a:solidFill>
              <a:latin typeface="Adobe Arabic" panose="02040503050201020203" pitchFamily="18" charset="-78"/>
              <a:ea typeface="微软雅黑" panose="020B0503020204020204" pitchFamily="34" charset="-122"/>
              <a:cs typeface="Adobe Arabic" panose="02040503050201020203" pitchFamily="18" charset="-78"/>
            </a:endParaRPr>
          </a:p>
          <a:p>
            <a:pPr marL="285750" indent="-285750" algn="l" fontAlgn="auto">
              <a:lnSpc>
                <a:spcPct val="150000"/>
              </a:lnSpc>
              <a:buFont typeface="Arial" panose="020B0604020202020204" pitchFamily="34" charset="0"/>
              <a:buChar char="•"/>
            </a:pPr>
            <a:r>
              <a:rPr lang="zh-CN" altLang="en-US" sz="1800" b="1" dirty="0" smtClean="0">
                <a:solidFill>
                  <a:schemeClr val="bg2">
                    <a:lumMod val="50000"/>
                  </a:schemeClr>
                </a:solidFill>
                <a:latin typeface="Adobe Arabic" panose="02040503050201020203" pitchFamily="18" charset="-78"/>
                <a:ea typeface="微软雅黑" panose="020B0503020204020204" pitchFamily="34" charset="-122"/>
                <a:cs typeface="Adobe Arabic" panose="02040503050201020203" pitchFamily="18" charset="-78"/>
              </a:rPr>
              <a:t>推进生态环保优质农业投入品产销对接</a:t>
            </a:r>
            <a:endParaRPr lang="zh-CN" altLang="en-US" sz="1800" b="1" dirty="0" smtClean="0">
              <a:solidFill>
                <a:schemeClr val="bg2">
                  <a:lumMod val="50000"/>
                </a:schemeClr>
              </a:solidFill>
              <a:latin typeface="Adobe Arabic" panose="02040503050201020203" pitchFamily="18" charset="-78"/>
              <a:ea typeface="微软雅黑" panose="020B0503020204020204" pitchFamily="34" charset="-122"/>
              <a:cs typeface="Adobe Arabic" panose="02040503050201020203" pitchFamily="18" charset="-78"/>
            </a:endParaRPr>
          </a:p>
        </p:txBody>
      </p:sp>
      <p:sp>
        <p:nvSpPr>
          <p:cNvPr id="5" name="出自【趣你的PPT】(微信:qunideppt)：最优质的PPT资源库"/>
          <p:cNvSpPr txBox="1"/>
          <p:nvPr/>
        </p:nvSpPr>
        <p:spPr>
          <a:xfrm>
            <a:off x="4498340" y="1574165"/>
            <a:ext cx="5222875" cy="33464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z="2000" b="1" dirty="0" smtClean="0">
                <a:solidFill>
                  <a:schemeClr val="bg1"/>
                </a:solidFill>
                <a:latin typeface="Bebas Neue" panose="020B0606020202050201" pitchFamily="34" charset="0"/>
                <a:ea typeface="微软雅黑" panose="020B0503020204020204" pitchFamily="34" charset="-122"/>
              </a:rPr>
              <a:t>农业农村部农产品质量安全中心</a:t>
            </a:r>
            <a:r>
              <a:rPr lang="zh-CN" sz="2000" b="1" dirty="0" smtClean="0">
                <a:solidFill>
                  <a:schemeClr val="bg1"/>
                </a:solidFill>
                <a:latin typeface="Bebas Neue" panose="020B0606020202050201" pitchFamily="34" charset="0"/>
                <a:ea typeface="微软雅黑" panose="020B0503020204020204" pitchFamily="34" charset="-122"/>
              </a:rPr>
              <a:t>召开生态环保优质农业投入品评价技术研讨会</a:t>
            </a:r>
            <a:endParaRPr lang="zh-CN" sz="2000" b="1" dirty="0" smtClean="0">
              <a:solidFill>
                <a:schemeClr val="bg1"/>
              </a:solidFill>
              <a:latin typeface="Bebas Neue" panose="020B0606020202050201" pitchFamily="34" charset="0"/>
              <a:ea typeface="微软雅黑" panose="020B0503020204020204" pitchFamily="34" charset="-122"/>
            </a:endParaRPr>
          </a:p>
        </p:txBody>
      </p:sp>
      <p:sp>
        <p:nvSpPr>
          <p:cNvPr id="6" name="出自【趣你的PPT】(微信:qunideppt)：最优质的PPT资源库"/>
          <p:cNvSpPr txBox="1"/>
          <p:nvPr/>
        </p:nvSpPr>
        <p:spPr>
          <a:xfrm>
            <a:off x="658495" y="1563370"/>
            <a:ext cx="5222875" cy="33464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ltLang="zh-CN" sz="2400" b="1"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2019.7</a:t>
            </a:r>
            <a:endParaRPr lang="en-US" altLang="zh-CN" sz="2400" b="1"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9" name="直接连接符 8"/>
          <p:cNvCxnSpPr/>
          <p:nvPr/>
        </p:nvCxnSpPr>
        <p:spPr>
          <a:xfrm>
            <a:off x="4293870" y="1412875"/>
            <a:ext cx="0" cy="60071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图片 13" descr="中化logo"/>
          <p:cNvPicPr>
            <a:picLocks noChangeAspect="1"/>
          </p:cNvPicPr>
          <p:nvPr/>
        </p:nvPicPr>
        <p:blipFill>
          <a:blip r:embed="rId1">
            <a:clrChange>
              <a:clrFrom>
                <a:srgbClr val="FFFFFF"/>
              </a:clrFrom>
              <a:clrTo>
                <a:srgbClr val="FFFFFF">
                  <a:alpha val="0"/>
                </a:srgbClr>
              </a:clrTo>
            </a:clrChange>
          </a:blip>
          <a:stretch>
            <a:fillRect/>
          </a:stretch>
        </p:blipFill>
        <p:spPr>
          <a:xfrm>
            <a:off x="10946765" y="6003925"/>
            <a:ext cx="1143000" cy="760095"/>
          </a:xfrm>
          <a:prstGeom prst="rect">
            <a:avLst/>
          </a:prstGeom>
          <a:noFill/>
          <a:ln w="9525">
            <a:noFill/>
          </a:ln>
        </p:spPr>
      </p:pic>
      <p:sp>
        <p:nvSpPr>
          <p:cNvPr id="12" name="矩形 11"/>
          <p:cNvSpPr/>
          <p:nvPr/>
        </p:nvSpPr>
        <p:spPr>
          <a:xfrm>
            <a:off x="0" y="6764020"/>
            <a:ext cx="361505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矩形 12"/>
          <p:cNvSpPr/>
          <p:nvPr/>
        </p:nvSpPr>
        <p:spPr>
          <a:xfrm>
            <a:off x="3662045" y="6764020"/>
            <a:ext cx="361505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7320280" y="6758940"/>
            <a:ext cx="361505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矩形 14"/>
          <p:cNvSpPr/>
          <p:nvPr/>
        </p:nvSpPr>
        <p:spPr>
          <a:xfrm flipV="1">
            <a:off x="7640320" y="495300"/>
            <a:ext cx="258889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矩形 15"/>
          <p:cNvSpPr/>
          <p:nvPr/>
        </p:nvSpPr>
        <p:spPr>
          <a:xfrm flipV="1">
            <a:off x="4969510" y="495300"/>
            <a:ext cx="258889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矩形 16"/>
          <p:cNvSpPr/>
          <p:nvPr/>
        </p:nvSpPr>
        <p:spPr>
          <a:xfrm flipV="1">
            <a:off x="2289175" y="500380"/>
            <a:ext cx="258889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出自【趣你的PPT】(微信:qunideppt)：最优质的PPT资源库"/>
          <p:cNvSpPr txBox="1"/>
          <p:nvPr/>
        </p:nvSpPr>
        <p:spPr>
          <a:xfrm>
            <a:off x="755201" y="302192"/>
            <a:ext cx="2336341"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政策背景</a:t>
            </a: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 name="出自【趣你的PPT】(微信:qunideppt)：最优质的PPT资源库"/>
          <p:cNvSpPr/>
          <p:nvPr/>
        </p:nvSpPr>
        <p:spPr>
          <a:xfrm>
            <a:off x="355458" y="368872"/>
            <a:ext cx="328304" cy="328304"/>
          </a:xfrm>
          <a:custGeom>
            <a:avLst/>
            <a:gdLst/>
            <a:ahLst/>
            <a:cxnLst/>
            <a:rect l="0" t="0" r="0" b="0"/>
            <a:pathLst>
              <a:path w="120000" h="120000" extrusionOk="0">
                <a:moveTo>
                  <a:pt x="119718" y="118870"/>
                </a:moveTo>
                <a:cubicBezTo>
                  <a:pt x="119718" y="118870"/>
                  <a:pt x="119718" y="118870"/>
                  <a:pt x="119718" y="118588"/>
                </a:cubicBezTo>
                <a:cubicBezTo>
                  <a:pt x="119718" y="118588"/>
                  <a:pt x="119718" y="118588"/>
                  <a:pt x="119999" y="118305"/>
                </a:cubicBezTo>
                <a:cubicBezTo>
                  <a:pt x="119999" y="118305"/>
                  <a:pt x="119999" y="118305"/>
                  <a:pt x="119999" y="118305"/>
                </a:cubicBezTo>
                <a:cubicBezTo>
                  <a:pt x="119999" y="118023"/>
                  <a:pt x="119999" y="118023"/>
                  <a:pt x="119999" y="117741"/>
                </a:cubicBezTo>
                <a:cubicBezTo>
                  <a:pt x="119999" y="117741"/>
                  <a:pt x="119999" y="117741"/>
                  <a:pt x="119999" y="117741"/>
                </a:cubicBezTo>
                <a:cubicBezTo>
                  <a:pt x="119999" y="117741"/>
                  <a:pt x="119999" y="117458"/>
                  <a:pt x="119999" y="117458"/>
                </a:cubicBezTo>
                <a:cubicBezTo>
                  <a:pt x="119999" y="117458"/>
                  <a:pt x="119999" y="117458"/>
                  <a:pt x="119999" y="117176"/>
                </a:cubicBezTo>
                <a:cubicBezTo>
                  <a:pt x="119999" y="117176"/>
                  <a:pt x="119999" y="117176"/>
                  <a:pt x="119999" y="117176"/>
                </a:cubicBezTo>
                <a:cubicBezTo>
                  <a:pt x="119999" y="117176"/>
                  <a:pt x="119999" y="116894"/>
                  <a:pt x="119999" y="116894"/>
                </a:cubicBezTo>
                <a:cubicBezTo>
                  <a:pt x="119999" y="116894"/>
                  <a:pt x="119999" y="116611"/>
                  <a:pt x="119999" y="116611"/>
                </a:cubicBezTo>
                <a:cubicBezTo>
                  <a:pt x="119999" y="116611"/>
                  <a:pt x="119999" y="116611"/>
                  <a:pt x="119999" y="116611"/>
                </a:cubicBezTo>
                <a:cubicBezTo>
                  <a:pt x="108450" y="80470"/>
                  <a:pt x="108450" y="80470"/>
                  <a:pt x="108450" y="80470"/>
                </a:cubicBezTo>
                <a:cubicBezTo>
                  <a:pt x="108169" y="80188"/>
                  <a:pt x="107887" y="79905"/>
                  <a:pt x="107605" y="79623"/>
                </a:cubicBezTo>
                <a:cubicBezTo>
                  <a:pt x="44788" y="16376"/>
                  <a:pt x="44788" y="16376"/>
                  <a:pt x="44788" y="16376"/>
                </a:cubicBezTo>
                <a:cubicBezTo>
                  <a:pt x="44507" y="16094"/>
                  <a:pt x="44507" y="16094"/>
                  <a:pt x="44225" y="15811"/>
                </a:cubicBezTo>
                <a:cubicBezTo>
                  <a:pt x="30422" y="1976"/>
                  <a:pt x="30422" y="1976"/>
                  <a:pt x="30422" y="1976"/>
                </a:cubicBezTo>
                <a:cubicBezTo>
                  <a:pt x="29295" y="847"/>
                  <a:pt x="27605" y="0"/>
                  <a:pt x="25915" y="0"/>
                </a:cubicBezTo>
                <a:cubicBezTo>
                  <a:pt x="24225" y="0"/>
                  <a:pt x="22535" y="847"/>
                  <a:pt x="21126" y="1976"/>
                </a:cubicBezTo>
                <a:cubicBezTo>
                  <a:pt x="1971" y="21458"/>
                  <a:pt x="1971" y="21458"/>
                  <a:pt x="1971" y="21458"/>
                </a:cubicBezTo>
                <a:cubicBezTo>
                  <a:pt x="563" y="22588"/>
                  <a:pt x="0" y="24282"/>
                  <a:pt x="0" y="25976"/>
                </a:cubicBezTo>
                <a:cubicBezTo>
                  <a:pt x="0" y="27670"/>
                  <a:pt x="563" y="29364"/>
                  <a:pt x="1971" y="30776"/>
                </a:cubicBezTo>
                <a:cubicBezTo>
                  <a:pt x="15211" y="44047"/>
                  <a:pt x="15211" y="44047"/>
                  <a:pt x="15211" y="44047"/>
                </a:cubicBezTo>
                <a:cubicBezTo>
                  <a:pt x="15492" y="44329"/>
                  <a:pt x="15492" y="44329"/>
                  <a:pt x="15492" y="44611"/>
                </a:cubicBezTo>
                <a:cubicBezTo>
                  <a:pt x="78591" y="108141"/>
                  <a:pt x="78591" y="108141"/>
                  <a:pt x="78591" y="108141"/>
                </a:cubicBezTo>
                <a:cubicBezTo>
                  <a:pt x="78873" y="108423"/>
                  <a:pt x="79436" y="108705"/>
                  <a:pt x="79718" y="108705"/>
                </a:cubicBezTo>
                <a:cubicBezTo>
                  <a:pt x="99436" y="114635"/>
                  <a:pt x="99436" y="114635"/>
                  <a:pt x="99436" y="114635"/>
                </a:cubicBezTo>
                <a:cubicBezTo>
                  <a:pt x="2535" y="114635"/>
                  <a:pt x="2535" y="114635"/>
                  <a:pt x="2535" y="114635"/>
                </a:cubicBezTo>
                <a:cubicBezTo>
                  <a:pt x="1126" y="114635"/>
                  <a:pt x="0" y="115764"/>
                  <a:pt x="0" y="117176"/>
                </a:cubicBezTo>
                <a:cubicBezTo>
                  <a:pt x="0" y="118870"/>
                  <a:pt x="1126" y="120000"/>
                  <a:pt x="2535" y="120000"/>
                </a:cubicBezTo>
                <a:cubicBezTo>
                  <a:pt x="117464" y="120000"/>
                  <a:pt x="117464" y="120000"/>
                  <a:pt x="117464" y="120000"/>
                </a:cubicBezTo>
                <a:cubicBezTo>
                  <a:pt x="117464" y="120000"/>
                  <a:pt x="117464" y="120000"/>
                  <a:pt x="117464" y="120000"/>
                </a:cubicBezTo>
                <a:cubicBezTo>
                  <a:pt x="117746" y="120000"/>
                  <a:pt x="117746" y="120000"/>
                  <a:pt x="118028" y="120000"/>
                </a:cubicBezTo>
                <a:cubicBezTo>
                  <a:pt x="118028" y="120000"/>
                  <a:pt x="118309" y="119717"/>
                  <a:pt x="118591" y="119717"/>
                </a:cubicBezTo>
                <a:cubicBezTo>
                  <a:pt x="118591" y="119717"/>
                  <a:pt x="118591" y="119717"/>
                  <a:pt x="118591" y="119717"/>
                </a:cubicBezTo>
                <a:cubicBezTo>
                  <a:pt x="118591" y="119717"/>
                  <a:pt x="118873" y="119717"/>
                  <a:pt x="118873" y="119435"/>
                </a:cubicBezTo>
                <a:cubicBezTo>
                  <a:pt x="118873" y="119435"/>
                  <a:pt x="118873" y="119435"/>
                  <a:pt x="118873" y="119435"/>
                </a:cubicBezTo>
                <a:cubicBezTo>
                  <a:pt x="119154" y="119435"/>
                  <a:pt x="119154" y="119152"/>
                  <a:pt x="119436" y="119152"/>
                </a:cubicBezTo>
                <a:cubicBezTo>
                  <a:pt x="119436" y="119152"/>
                  <a:pt x="119436" y="119152"/>
                  <a:pt x="119436" y="119152"/>
                </a:cubicBezTo>
                <a:cubicBezTo>
                  <a:pt x="119436" y="119152"/>
                  <a:pt x="119436" y="118870"/>
                  <a:pt x="119718" y="118870"/>
                </a:cubicBezTo>
                <a:close/>
                <a:moveTo>
                  <a:pt x="113521" y="113223"/>
                </a:moveTo>
                <a:cubicBezTo>
                  <a:pt x="84225" y="104752"/>
                  <a:pt x="84225" y="104752"/>
                  <a:pt x="84225" y="104752"/>
                </a:cubicBezTo>
                <a:cubicBezTo>
                  <a:pt x="86197" y="97694"/>
                  <a:pt x="86197" y="97694"/>
                  <a:pt x="86197" y="97694"/>
                </a:cubicBezTo>
                <a:cubicBezTo>
                  <a:pt x="95211" y="97694"/>
                  <a:pt x="95211" y="97694"/>
                  <a:pt x="95211" y="97694"/>
                </a:cubicBezTo>
                <a:cubicBezTo>
                  <a:pt x="96901" y="97694"/>
                  <a:pt x="98028" y="96564"/>
                  <a:pt x="98028" y="95152"/>
                </a:cubicBezTo>
                <a:cubicBezTo>
                  <a:pt x="98028" y="85835"/>
                  <a:pt x="98028" y="85835"/>
                  <a:pt x="98028" y="85835"/>
                </a:cubicBezTo>
                <a:cubicBezTo>
                  <a:pt x="103943" y="84423"/>
                  <a:pt x="103943" y="84423"/>
                  <a:pt x="103943" y="84423"/>
                </a:cubicBezTo>
                <a:lnTo>
                  <a:pt x="113521" y="113223"/>
                </a:lnTo>
                <a:close/>
                <a:moveTo>
                  <a:pt x="42253" y="21458"/>
                </a:moveTo>
                <a:cubicBezTo>
                  <a:pt x="100563" y="79905"/>
                  <a:pt x="100563" y="79905"/>
                  <a:pt x="100563" y="79905"/>
                </a:cubicBezTo>
                <a:cubicBezTo>
                  <a:pt x="96056" y="81035"/>
                  <a:pt x="96056" y="81035"/>
                  <a:pt x="96056" y="81035"/>
                </a:cubicBezTo>
                <a:cubicBezTo>
                  <a:pt x="39718" y="24282"/>
                  <a:pt x="39718" y="24282"/>
                  <a:pt x="39718" y="24282"/>
                </a:cubicBezTo>
                <a:lnTo>
                  <a:pt x="42253" y="21458"/>
                </a:lnTo>
                <a:close/>
                <a:moveTo>
                  <a:pt x="35774" y="27952"/>
                </a:moveTo>
                <a:cubicBezTo>
                  <a:pt x="92676" y="84988"/>
                  <a:pt x="92676" y="84988"/>
                  <a:pt x="92676" y="84988"/>
                </a:cubicBezTo>
                <a:cubicBezTo>
                  <a:pt x="92676" y="92611"/>
                  <a:pt x="92676" y="92611"/>
                  <a:pt x="92676" y="92611"/>
                </a:cubicBezTo>
                <a:cubicBezTo>
                  <a:pt x="85352" y="92611"/>
                  <a:pt x="85352" y="92611"/>
                  <a:pt x="85352" y="92611"/>
                </a:cubicBezTo>
                <a:cubicBezTo>
                  <a:pt x="27887" y="35858"/>
                  <a:pt x="27887" y="35858"/>
                  <a:pt x="27887" y="35858"/>
                </a:cubicBezTo>
                <a:lnTo>
                  <a:pt x="35774" y="27952"/>
                </a:lnTo>
                <a:close/>
                <a:moveTo>
                  <a:pt x="5352" y="25976"/>
                </a:moveTo>
                <a:cubicBezTo>
                  <a:pt x="5352" y="25976"/>
                  <a:pt x="5352" y="25411"/>
                  <a:pt x="5633" y="25129"/>
                </a:cubicBezTo>
                <a:cubicBezTo>
                  <a:pt x="25070" y="5647"/>
                  <a:pt x="25070" y="5647"/>
                  <a:pt x="25070" y="5647"/>
                </a:cubicBezTo>
                <a:cubicBezTo>
                  <a:pt x="25352" y="5364"/>
                  <a:pt x="25633" y="5364"/>
                  <a:pt x="25915" y="5364"/>
                </a:cubicBezTo>
                <a:cubicBezTo>
                  <a:pt x="26197" y="5364"/>
                  <a:pt x="26478" y="5364"/>
                  <a:pt x="26760" y="5647"/>
                </a:cubicBezTo>
                <a:cubicBezTo>
                  <a:pt x="38591" y="17788"/>
                  <a:pt x="38591" y="17788"/>
                  <a:pt x="38591" y="17788"/>
                </a:cubicBezTo>
                <a:cubicBezTo>
                  <a:pt x="17464" y="38964"/>
                  <a:pt x="17464" y="38964"/>
                  <a:pt x="17464" y="38964"/>
                </a:cubicBezTo>
                <a:cubicBezTo>
                  <a:pt x="5633" y="26823"/>
                  <a:pt x="5633" y="26823"/>
                  <a:pt x="5633" y="26823"/>
                </a:cubicBezTo>
                <a:cubicBezTo>
                  <a:pt x="5352" y="26541"/>
                  <a:pt x="5352" y="26258"/>
                  <a:pt x="5352" y="25976"/>
                </a:cubicBezTo>
                <a:close/>
                <a:moveTo>
                  <a:pt x="24225" y="39529"/>
                </a:moveTo>
                <a:cubicBezTo>
                  <a:pt x="81408" y="96000"/>
                  <a:pt x="81408" y="96000"/>
                  <a:pt x="81408" y="96000"/>
                </a:cubicBezTo>
                <a:cubicBezTo>
                  <a:pt x="79718" y="101647"/>
                  <a:pt x="79718" y="101647"/>
                  <a:pt x="79718" y="101647"/>
                </a:cubicBezTo>
                <a:cubicBezTo>
                  <a:pt x="21126" y="42635"/>
                  <a:pt x="21126" y="42635"/>
                  <a:pt x="21126" y="42635"/>
                </a:cubicBezTo>
                <a:lnTo>
                  <a:pt x="24225" y="39529"/>
                </a:lnTo>
                <a:close/>
              </a:path>
            </a:pathLst>
          </a:custGeom>
          <a:solidFill>
            <a:schemeClr val="tx1"/>
          </a:solidFill>
          <a:ln>
            <a:noFill/>
          </a:ln>
        </p:spPr>
        <p:txBody>
          <a:bodyPr lIns="121900" tIns="60933" rIns="121900" bIns="60933" anchor="t" anchorCtr="0">
            <a:noAutofit/>
          </a:bodyPr>
          <a:lstStyle/>
          <a:p>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6" name="出自【趣你的PPT】(微信:qunideppt)：最优质的PPT资源库"/>
          <p:cNvSpPr txBox="1"/>
          <p:nvPr/>
        </p:nvSpPr>
        <p:spPr>
          <a:xfrm>
            <a:off x="658495" y="1563370"/>
            <a:ext cx="5222875" cy="33464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ltLang="zh-CN" sz="2400" b="1"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2019.7</a:t>
            </a:r>
            <a:endParaRPr lang="en-US" altLang="zh-CN" sz="2400" b="1"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0" name="图片 9">
            <a:hlinkClick r:id="rId1" action="ppaction://hlinkfile"/>
          </p:cNvPr>
          <p:cNvPicPr>
            <a:picLocks noChangeAspect="1"/>
          </p:cNvPicPr>
          <p:nvPr>
            <p:custDataLst>
              <p:tags r:id="rId2"/>
            </p:custDataLst>
          </p:nvPr>
        </p:nvPicPr>
        <p:blipFill>
          <a:blip r:embed="rId3"/>
          <a:stretch>
            <a:fillRect/>
          </a:stretch>
        </p:blipFill>
        <p:spPr>
          <a:xfrm>
            <a:off x="2611755" y="762635"/>
            <a:ext cx="6104255" cy="5400675"/>
          </a:xfrm>
          <a:prstGeom prst="rect">
            <a:avLst/>
          </a:prstGeom>
        </p:spPr>
      </p:pic>
      <p:pic>
        <p:nvPicPr>
          <p:cNvPr id="58374" name="图片 13" descr="中化logo"/>
          <p:cNvPicPr>
            <a:picLocks noChangeAspect="1"/>
          </p:cNvPicPr>
          <p:nvPr/>
        </p:nvPicPr>
        <p:blipFill>
          <a:blip r:embed="rId4">
            <a:clrChange>
              <a:clrFrom>
                <a:srgbClr val="FFFFFF"/>
              </a:clrFrom>
              <a:clrTo>
                <a:srgbClr val="FFFFFF">
                  <a:alpha val="0"/>
                </a:srgbClr>
              </a:clrTo>
            </a:clrChange>
          </a:blip>
          <a:stretch>
            <a:fillRect/>
          </a:stretch>
        </p:blipFill>
        <p:spPr>
          <a:xfrm>
            <a:off x="10946765" y="6003925"/>
            <a:ext cx="1143000" cy="760095"/>
          </a:xfrm>
          <a:prstGeom prst="rect">
            <a:avLst/>
          </a:prstGeom>
          <a:noFill/>
          <a:ln w="9525">
            <a:noFill/>
          </a:ln>
        </p:spPr>
      </p:pic>
      <p:sp>
        <p:nvSpPr>
          <p:cNvPr id="3" name="矩形 2"/>
          <p:cNvSpPr/>
          <p:nvPr/>
        </p:nvSpPr>
        <p:spPr>
          <a:xfrm>
            <a:off x="0" y="6764020"/>
            <a:ext cx="361505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nvSpPr>
        <p:spPr>
          <a:xfrm>
            <a:off x="3662045" y="6764020"/>
            <a:ext cx="361505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7320280" y="6758940"/>
            <a:ext cx="361505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flipV="1">
            <a:off x="7640320" y="495300"/>
            <a:ext cx="258889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矩形 12"/>
          <p:cNvSpPr/>
          <p:nvPr/>
        </p:nvSpPr>
        <p:spPr>
          <a:xfrm flipV="1">
            <a:off x="4969510" y="495300"/>
            <a:ext cx="258889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flipV="1">
            <a:off x="2289175" y="500380"/>
            <a:ext cx="258889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出自【趣你的PPT】(微信:qunideppt)：最优质的PPT资源库"/>
          <p:cNvSpPr txBox="1"/>
          <p:nvPr/>
        </p:nvSpPr>
        <p:spPr>
          <a:xfrm>
            <a:off x="755201" y="302192"/>
            <a:ext cx="2336341"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政策背景</a:t>
            </a: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 name="出自【趣你的PPT】(微信:qunideppt)：最优质的PPT资源库"/>
          <p:cNvSpPr/>
          <p:nvPr/>
        </p:nvSpPr>
        <p:spPr>
          <a:xfrm>
            <a:off x="355458" y="368872"/>
            <a:ext cx="328304" cy="328304"/>
          </a:xfrm>
          <a:custGeom>
            <a:avLst/>
            <a:gdLst/>
            <a:ahLst/>
            <a:cxnLst/>
            <a:rect l="0" t="0" r="0" b="0"/>
            <a:pathLst>
              <a:path w="120000" h="120000" extrusionOk="0">
                <a:moveTo>
                  <a:pt x="119718" y="118870"/>
                </a:moveTo>
                <a:cubicBezTo>
                  <a:pt x="119718" y="118870"/>
                  <a:pt x="119718" y="118870"/>
                  <a:pt x="119718" y="118588"/>
                </a:cubicBezTo>
                <a:cubicBezTo>
                  <a:pt x="119718" y="118588"/>
                  <a:pt x="119718" y="118588"/>
                  <a:pt x="119999" y="118305"/>
                </a:cubicBezTo>
                <a:cubicBezTo>
                  <a:pt x="119999" y="118305"/>
                  <a:pt x="119999" y="118305"/>
                  <a:pt x="119999" y="118305"/>
                </a:cubicBezTo>
                <a:cubicBezTo>
                  <a:pt x="119999" y="118023"/>
                  <a:pt x="119999" y="118023"/>
                  <a:pt x="119999" y="117741"/>
                </a:cubicBezTo>
                <a:cubicBezTo>
                  <a:pt x="119999" y="117741"/>
                  <a:pt x="119999" y="117741"/>
                  <a:pt x="119999" y="117741"/>
                </a:cubicBezTo>
                <a:cubicBezTo>
                  <a:pt x="119999" y="117741"/>
                  <a:pt x="119999" y="117458"/>
                  <a:pt x="119999" y="117458"/>
                </a:cubicBezTo>
                <a:cubicBezTo>
                  <a:pt x="119999" y="117458"/>
                  <a:pt x="119999" y="117458"/>
                  <a:pt x="119999" y="117176"/>
                </a:cubicBezTo>
                <a:cubicBezTo>
                  <a:pt x="119999" y="117176"/>
                  <a:pt x="119999" y="117176"/>
                  <a:pt x="119999" y="117176"/>
                </a:cubicBezTo>
                <a:cubicBezTo>
                  <a:pt x="119999" y="117176"/>
                  <a:pt x="119999" y="116894"/>
                  <a:pt x="119999" y="116894"/>
                </a:cubicBezTo>
                <a:cubicBezTo>
                  <a:pt x="119999" y="116894"/>
                  <a:pt x="119999" y="116611"/>
                  <a:pt x="119999" y="116611"/>
                </a:cubicBezTo>
                <a:cubicBezTo>
                  <a:pt x="119999" y="116611"/>
                  <a:pt x="119999" y="116611"/>
                  <a:pt x="119999" y="116611"/>
                </a:cubicBezTo>
                <a:cubicBezTo>
                  <a:pt x="108450" y="80470"/>
                  <a:pt x="108450" y="80470"/>
                  <a:pt x="108450" y="80470"/>
                </a:cubicBezTo>
                <a:cubicBezTo>
                  <a:pt x="108169" y="80188"/>
                  <a:pt x="107887" y="79905"/>
                  <a:pt x="107605" y="79623"/>
                </a:cubicBezTo>
                <a:cubicBezTo>
                  <a:pt x="44788" y="16376"/>
                  <a:pt x="44788" y="16376"/>
                  <a:pt x="44788" y="16376"/>
                </a:cubicBezTo>
                <a:cubicBezTo>
                  <a:pt x="44507" y="16094"/>
                  <a:pt x="44507" y="16094"/>
                  <a:pt x="44225" y="15811"/>
                </a:cubicBezTo>
                <a:cubicBezTo>
                  <a:pt x="30422" y="1976"/>
                  <a:pt x="30422" y="1976"/>
                  <a:pt x="30422" y="1976"/>
                </a:cubicBezTo>
                <a:cubicBezTo>
                  <a:pt x="29295" y="847"/>
                  <a:pt x="27605" y="0"/>
                  <a:pt x="25915" y="0"/>
                </a:cubicBezTo>
                <a:cubicBezTo>
                  <a:pt x="24225" y="0"/>
                  <a:pt x="22535" y="847"/>
                  <a:pt x="21126" y="1976"/>
                </a:cubicBezTo>
                <a:cubicBezTo>
                  <a:pt x="1971" y="21458"/>
                  <a:pt x="1971" y="21458"/>
                  <a:pt x="1971" y="21458"/>
                </a:cubicBezTo>
                <a:cubicBezTo>
                  <a:pt x="563" y="22588"/>
                  <a:pt x="0" y="24282"/>
                  <a:pt x="0" y="25976"/>
                </a:cubicBezTo>
                <a:cubicBezTo>
                  <a:pt x="0" y="27670"/>
                  <a:pt x="563" y="29364"/>
                  <a:pt x="1971" y="30776"/>
                </a:cubicBezTo>
                <a:cubicBezTo>
                  <a:pt x="15211" y="44047"/>
                  <a:pt x="15211" y="44047"/>
                  <a:pt x="15211" y="44047"/>
                </a:cubicBezTo>
                <a:cubicBezTo>
                  <a:pt x="15492" y="44329"/>
                  <a:pt x="15492" y="44329"/>
                  <a:pt x="15492" y="44611"/>
                </a:cubicBezTo>
                <a:cubicBezTo>
                  <a:pt x="78591" y="108141"/>
                  <a:pt x="78591" y="108141"/>
                  <a:pt x="78591" y="108141"/>
                </a:cubicBezTo>
                <a:cubicBezTo>
                  <a:pt x="78873" y="108423"/>
                  <a:pt x="79436" y="108705"/>
                  <a:pt x="79718" y="108705"/>
                </a:cubicBezTo>
                <a:cubicBezTo>
                  <a:pt x="99436" y="114635"/>
                  <a:pt x="99436" y="114635"/>
                  <a:pt x="99436" y="114635"/>
                </a:cubicBezTo>
                <a:cubicBezTo>
                  <a:pt x="2535" y="114635"/>
                  <a:pt x="2535" y="114635"/>
                  <a:pt x="2535" y="114635"/>
                </a:cubicBezTo>
                <a:cubicBezTo>
                  <a:pt x="1126" y="114635"/>
                  <a:pt x="0" y="115764"/>
                  <a:pt x="0" y="117176"/>
                </a:cubicBezTo>
                <a:cubicBezTo>
                  <a:pt x="0" y="118870"/>
                  <a:pt x="1126" y="120000"/>
                  <a:pt x="2535" y="120000"/>
                </a:cubicBezTo>
                <a:cubicBezTo>
                  <a:pt x="117464" y="120000"/>
                  <a:pt x="117464" y="120000"/>
                  <a:pt x="117464" y="120000"/>
                </a:cubicBezTo>
                <a:cubicBezTo>
                  <a:pt x="117464" y="120000"/>
                  <a:pt x="117464" y="120000"/>
                  <a:pt x="117464" y="120000"/>
                </a:cubicBezTo>
                <a:cubicBezTo>
                  <a:pt x="117746" y="120000"/>
                  <a:pt x="117746" y="120000"/>
                  <a:pt x="118028" y="120000"/>
                </a:cubicBezTo>
                <a:cubicBezTo>
                  <a:pt x="118028" y="120000"/>
                  <a:pt x="118309" y="119717"/>
                  <a:pt x="118591" y="119717"/>
                </a:cubicBezTo>
                <a:cubicBezTo>
                  <a:pt x="118591" y="119717"/>
                  <a:pt x="118591" y="119717"/>
                  <a:pt x="118591" y="119717"/>
                </a:cubicBezTo>
                <a:cubicBezTo>
                  <a:pt x="118591" y="119717"/>
                  <a:pt x="118873" y="119717"/>
                  <a:pt x="118873" y="119435"/>
                </a:cubicBezTo>
                <a:cubicBezTo>
                  <a:pt x="118873" y="119435"/>
                  <a:pt x="118873" y="119435"/>
                  <a:pt x="118873" y="119435"/>
                </a:cubicBezTo>
                <a:cubicBezTo>
                  <a:pt x="119154" y="119435"/>
                  <a:pt x="119154" y="119152"/>
                  <a:pt x="119436" y="119152"/>
                </a:cubicBezTo>
                <a:cubicBezTo>
                  <a:pt x="119436" y="119152"/>
                  <a:pt x="119436" y="119152"/>
                  <a:pt x="119436" y="119152"/>
                </a:cubicBezTo>
                <a:cubicBezTo>
                  <a:pt x="119436" y="119152"/>
                  <a:pt x="119436" y="118870"/>
                  <a:pt x="119718" y="118870"/>
                </a:cubicBezTo>
                <a:close/>
                <a:moveTo>
                  <a:pt x="113521" y="113223"/>
                </a:moveTo>
                <a:cubicBezTo>
                  <a:pt x="84225" y="104752"/>
                  <a:pt x="84225" y="104752"/>
                  <a:pt x="84225" y="104752"/>
                </a:cubicBezTo>
                <a:cubicBezTo>
                  <a:pt x="86197" y="97694"/>
                  <a:pt x="86197" y="97694"/>
                  <a:pt x="86197" y="97694"/>
                </a:cubicBezTo>
                <a:cubicBezTo>
                  <a:pt x="95211" y="97694"/>
                  <a:pt x="95211" y="97694"/>
                  <a:pt x="95211" y="97694"/>
                </a:cubicBezTo>
                <a:cubicBezTo>
                  <a:pt x="96901" y="97694"/>
                  <a:pt x="98028" y="96564"/>
                  <a:pt x="98028" y="95152"/>
                </a:cubicBezTo>
                <a:cubicBezTo>
                  <a:pt x="98028" y="85835"/>
                  <a:pt x="98028" y="85835"/>
                  <a:pt x="98028" y="85835"/>
                </a:cubicBezTo>
                <a:cubicBezTo>
                  <a:pt x="103943" y="84423"/>
                  <a:pt x="103943" y="84423"/>
                  <a:pt x="103943" y="84423"/>
                </a:cubicBezTo>
                <a:lnTo>
                  <a:pt x="113521" y="113223"/>
                </a:lnTo>
                <a:close/>
                <a:moveTo>
                  <a:pt x="42253" y="21458"/>
                </a:moveTo>
                <a:cubicBezTo>
                  <a:pt x="100563" y="79905"/>
                  <a:pt x="100563" y="79905"/>
                  <a:pt x="100563" y="79905"/>
                </a:cubicBezTo>
                <a:cubicBezTo>
                  <a:pt x="96056" y="81035"/>
                  <a:pt x="96056" y="81035"/>
                  <a:pt x="96056" y="81035"/>
                </a:cubicBezTo>
                <a:cubicBezTo>
                  <a:pt x="39718" y="24282"/>
                  <a:pt x="39718" y="24282"/>
                  <a:pt x="39718" y="24282"/>
                </a:cubicBezTo>
                <a:lnTo>
                  <a:pt x="42253" y="21458"/>
                </a:lnTo>
                <a:close/>
                <a:moveTo>
                  <a:pt x="35774" y="27952"/>
                </a:moveTo>
                <a:cubicBezTo>
                  <a:pt x="92676" y="84988"/>
                  <a:pt x="92676" y="84988"/>
                  <a:pt x="92676" y="84988"/>
                </a:cubicBezTo>
                <a:cubicBezTo>
                  <a:pt x="92676" y="92611"/>
                  <a:pt x="92676" y="92611"/>
                  <a:pt x="92676" y="92611"/>
                </a:cubicBezTo>
                <a:cubicBezTo>
                  <a:pt x="85352" y="92611"/>
                  <a:pt x="85352" y="92611"/>
                  <a:pt x="85352" y="92611"/>
                </a:cubicBezTo>
                <a:cubicBezTo>
                  <a:pt x="27887" y="35858"/>
                  <a:pt x="27887" y="35858"/>
                  <a:pt x="27887" y="35858"/>
                </a:cubicBezTo>
                <a:lnTo>
                  <a:pt x="35774" y="27952"/>
                </a:lnTo>
                <a:close/>
                <a:moveTo>
                  <a:pt x="5352" y="25976"/>
                </a:moveTo>
                <a:cubicBezTo>
                  <a:pt x="5352" y="25976"/>
                  <a:pt x="5352" y="25411"/>
                  <a:pt x="5633" y="25129"/>
                </a:cubicBezTo>
                <a:cubicBezTo>
                  <a:pt x="25070" y="5647"/>
                  <a:pt x="25070" y="5647"/>
                  <a:pt x="25070" y="5647"/>
                </a:cubicBezTo>
                <a:cubicBezTo>
                  <a:pt x="25352" y="5364"/>
                  <a:pt x="25633" y="5364"/>
                  <a:pt x="25915" y="5364"/>
                </a:cubicBezTo>
                <a:cubicBezTo>
                  <a:pt x="26197" y="5364"/>
                  <a:pt x="26478" y="5364"/>
                  <a:pt x="26760" y="5647"/>
                </a:cubicBezTo>
                <a:cubicBezTo>
                  <a:pt x="38591" y="17788"/>
                  <a:pt x="38591" y="17788"/>
                  <a:pt x="38591" y="17788"/>
                </a:cubicBezTo>
                <a:cubicBezTo>
                  <a:pt x="17464" y="38964"/>
                  <a:pt x="17464" y="38964"/>
                  <a:pt x="17464" y="38964"/>
                </a:cubicBezTo>
                <a:cubicBezTo>
                  <a:pt x="5633" y="26823"/>
                  <a:pt x="5633" y="26823"/>
                  <a:pt x="5633" y="26823"/>
                </a:cubicBezTo>
                <a:cubicBezTo>
                  <a:pt x="5352" y="26541"/>
                  <a:pt x="5352" y="26258"/>
                  <a:pt x="5352" y="25976"/>
                </a:cubicBezTo>
                <a:close/>
                <a:moveTo>
                  <a:pt x="24225" y="39529"/>
                </a:moveTo>
                <a:cubicBezTo>
                  <a:pt x="81408" y="96000"/>
                  <a:pt x="81408" y="96000"/>
                  <a:pt x="81408" y="96000"/>
                </a:cubicBezTo>
                <a:cubicBezTo>
                  <a:pt x="79718" y="101647"/>
                  <a:pt x="79718" y="101647"/>
                  <a:pt x="79718" y="101647"/>
                </a:cubicBezTo>
                <a:cubicBezTo>
                  <a:pt x="21126" y="42635"/>
                  <a:pt x="21126" y="42635"/>
                  <a:pt x="21126" y="42635"/>
                </a:cubicBezTo>
                <a:lnTo>
                  <a:pt x="24225" y="39529"/>
                </a:lnTo>
                <a:close/>
              </a:path>
            </a:pathLst>
          </a:custGeom>
          <a:solidFill>
            <a:schemeClr val="tx1"/>
          </a:solidFill>
          <a:ln>
            <a:noFill/>
          </a:ln>
        </p:spPr>
        <p:txBody>
          <a:bodyPr lIns="121900" tIns="60933" rIns="121900" bIns="60933" anchor="t" anchorCtr="0">
            <a:noAutofit/>
          </a:bodyPr>
          <a:lstStyle/>
          <a:p>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6" name="出自【趣你的PPT】(微信:qunideppt)：最优质的PPT资源库"/>
          <p:cNvSpPr txBox="1"/>
          <p:nvPr/>
        </p:nvSpPr>
        <p:spPr>
          <a:xfrm>
            <a:off x="658495" y="1563370"/>
            <a:ext cx="5222875" cy="33464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ltLang="zh-CN" sz="2400" b="1"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2019.7</a:t>
            </a:r>
            <a:endParaRPr lang="en-US" altLang="zh-CN" sz="2400" b="1"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0" name="图片 9">
            <a:hlinkClick r:id="rId1" action="ppaction://hlinkfile"/>
          </p:cNvPr>
          <p:cNvPicPr>
            <a:picLocks noChangeAspect="1"/>
          </p:cNvPicPr>
          <p:nvPr>
            <p:custDataLst>
              <p:tags r:id="rId2"/>
            </p:custDataLst>
          </p:nvPr>
        </p:nvPicPr>
        <p:blipFill>
          <a:blip r:embed="rId3"/>
          <a:stretch>
            <a:fillRect/>
          </a:stretch>
        </p:blipFill>
        <p:spPr>
          <a:xfrm>
            <a:off x="3415030" y="762635"/>
            <a:ext cx="5029200" cy="5469890"/>
          </a:xfrm>
          <a:prstGeom prst="rect">
            <a:avLst/>
          </a:prstGeom>
        </p:spPr>
      </p:pic>
      <p:pic>
        <p:nvPicPr>
          <p:cNvPr id="3" name="图片 13" descr="中化logo"/>
          <p:cNvPicPr>
            <a:picLocks noChangeAspect="1"/>
          </p:cNvPicPr>
          <p:nvPr/>
        </p:nvPicPr>
        <p:blipFill>
          <a:blip r:embed="rId4">
            <a:clrChange>
              <a:clrFrom>
                <a:srgbClr val="FFFFFF"/>
              </a:clrFrom>
              <a:clrTo>
                <a:srgbClr val="FFFFFF">
                  <a:alpha val="0"/>
                </a:srgbClr>
              </a:clrTo>
            </a:clrChange>
          </a:blip>
          <a:stretch>
            <a:fillRect/>
          </a:stretch>
        </p:blipFill>
        <p:spPr>
          <a:xfrm>
            <a:off x="10946765" y="6003925"/>
            <a:ext cx="1143000" cy="760095"/>
          </a:xfrm>
          <a:prstGeom prst="rect">
            <a:avLst/>
          </a:prstGeom>
          <a:noFill/>
          <a:ln w="9525">
            <a:noFill/>
          </a:ln>
        </p:spPr>
      </p:pic>
      <p:sp>
        <p:nvSpPr>
          <p:cNvPr id="4" name="矩形 3"/>
          <p:cNvSpPr/>
          <p:nvPr/>
        </p:nvSpPr>
        <p:spPr>
          <a:xfrm>
            <a:off x="0" y="6764020"/>
            <a:ext cx="361505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nvSpPr>
        <p:spPr>
          <a:xfrm>
            <a:off x="3662045" y="6764020"/>
            <a:ext cx="361505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7320280" y="6758940"/>
            <a:ext cx="361505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flipV="1">
            <a:off x="7640320" y="495300"/>
            <a:ext cx="258889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矩形 12"/>
          <p:cNvSpPr/>
          <p:nvPr/>
        </p:nvSpPr>
        <p:spPr>
          <a:xfrm flipV="1">
            <a:off x="4969510" y="495300"/>
            <a:ext cx="258889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flipV="1">
            <a:off x="2289175" y="500380"/>
            <a:ext cx="258889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出自【趣你的PPT】(微信:qunideppt)：最优质的PPT资源库"/>
          <p:cNvSpPr txBox="1"/>
          <p:nvPr/>
        </p:nvSpPr>
        <p:spPr>
          <a:xfrm>
            <a:off x="755201" y="302192"/>
            <a:ext cx="2336341"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政策背景</a:t>
            </a: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 name="出自【趣你的PPT】(微信:qunideppt)：最优质的PPT资源库"/>
          <p:cNvSpPr/>
          <p:nvPr/>
        </p:nvSpPr>
        <p:spPr>
          <a:xfrm>
            <a:off x="355458" y="368872"/>
            <a:ext cx="328304" cy="328304"/>
          </a:xfrm>
          <a:custGeom>
            <a:avLst/>
            <a:gdLst/>
            <a:ahLst/>
            <a:cxnLst/>
            <a:rect l="0" t="0" r="0" b="0"/>
            <a:pathLst>
              <a:path w="120000" h="120000" extrusionOk="0">
                <a:moveTo>
                  <a:pt x="119718" y="118870"/>
                </a:moveTo>
                <a:cubicBezTo>
                  <a:pt x="119718" y="118870"/>
                  <a:pt x="119718" y="118870"/>
                  <a:pt x="119718" y="118588"/>
                </a:cubicBezTo>
                <a:cubicBezTo>
                  <a:pt x="119718" y="118588"/>
                  <a:pt x="119718" y="118588"/>
                  <a:pt x="119999" y="118305"/>
                </a:cubicBezTo>
                <a:cubicBezTo>
                  <a:pt x="119999" y="118305"/>
                  <a:pt x="119999" y="118305"/>
                  <a:pt x="119999" y="118305"/>
                </a:cubicBezTo>
                <a:cubicBezTo>
                  <a:pt x="119999" y="118023"/>
                  <a:pt x="119999" y="118023"/>
                  <a:pt x="119999" y="117741"/>
                </a:cubicBezTo>
                <a:cubicBezTo>
                  <a:pt x="119999" y="117741"/>
                  <a:pt x="119999" y="117741"/>
                  <a:pt x="119999" y="117741"/>
                </a:cubicBezTo>
                <a:cubicBezTo>
                  <a:pt x="119999" y="117741"/>
                  <a:pt x="119999" y="117458"/>
                  <a:pt x="119999" y="117458"/>
                </a:cubicBezTo>
                <a:cubicBezTo>
                  <a:pt x="119999" y="117458"/>
                  <a:pt x="119999" y="117458"/>
                  <a:pt x="119999" y="117176"/>
                </a:cubicBezTo>
                <a:cubicBezTo>
                  <a:pt x="119999" y="117176"/>
                  <a:pt x="119999" y="117176"/>
                  <a:pt x="119999" y="117176"/>
                </a:cubicBezTo>
                <a:cubicBezTo>
                  <a:pt x="119999" y="117176"/>
                  <a:pt x="119999" y="116894"/>
                  <a:pt x="119999" y="116894"/>
                </a:cubicBezTo>
                <a:cubicBezTo>
                  <a:pt x="119999" y="116894"/>
                  <a:pt x="119999" y="116611"/>
                  <a:pt x="119999" y="116611"/>
                </a:cubicBezTo>
                <a:cubicBezTo>
                  <a:pt x="119999" y="116611"/>
                  <a:pt x="119999" y="116611"/>
                  <a:pt x="119999" y="116611"/>
                </a:cubicBezTo>
                <a:cubicBezTo>
                  <a:pt x="108450" y="80470"/>
                  <a:pt x="108450" y="80470"/>
                  <a:pt x="108450" y="80470"/>
                </a:cubicBezTo>
                <a:cubicBezTo>
                  <a:pt x="108169" y="80188"/>
                  <a:pt x="107887" y="79905"/>
                  <a:pt x="107605" y="79623"/>
                </a:cubicBezTo>
                <a:cubicBezTo>
                  <a:pt x="44788" y="16376"/>
                  <a:pt x="44788" y="16376"/>
                  <a:pt x="44788" y="16376"/>
                </a:cubicBezTo>
                <a:cubicBezTo>
                  <a:pt x="44507" y="16094"/>
                  <a:pt x="44507" y="16094"/>
                  <a:pt x="44225" y="15811"/>
                </a:cubicBezTo>
                <a:cubicBezTo>
                  <a:pt x="30422" y="1976"/>
                  <a:pt x="30422" y="1976"/>
                  <a:pt x="30422" y="1976"/>
                </a:cubicBezTo>
                <a:cubicBezTo>
                  <a:pt x="29295" y="847"/>
                  <a:pt x="27605" y="0"/>
                  <a:pt x="25915" y="0"/>
                </a:cubicBezTo>
                <a:cubicBezTo>
                  <a:pt x="24225" y="0"/>
                  <a:pt x="22535" y="847"/>
                  <a:pt x="21126" y="1976"/>
                </a:cubicBezTo>
                <a:cubicBezTo>
                  <a:pt x="1971" y="21458"/>
                  <a:pt x="1971" y="21458"/>
                  <a:pt x="1971" y="21458"/>
                </a:cubicBezTo>
                <a:cubicBezTo>
                  <a:pt x="563" y="22588"/>
                  <a:pt x="0" y="24282"/>
                  <a:pt x="0" y="25976"/>
                </a:cubicBezTo>
                <a:cubicBezTo>
                  <a:pt x="0" y="27670"/>
                  <a:pt x="563" y="29364"/>
                  <a:pt x="1971" y="30776"/>
                </a:cubicBezTo>
                <a:cubicBezTo>
                  <a:pt x="15211" y="44047"/>
                  <a:pt x="15211" y="44047"/>
                  <a:pt x="15211" y="44047"/>
                </a:cubicBezTo>
                <a:cubicBezTo>
                  <a:pt x="15492" y="44329"/>
                  <a:pt x="15492" y="44329"/>
                  <a:pt x="15492" y="44611"/>
                </a:cubicBezTo>
                <a:cubicBezTo>
                  <a:pt x="78591" y="108141"/>
                  <a:pt x="78591" y="108141"/>
                  <a:pt x="78591" y="108141"/>
                </a:cubicBezTo>
                <a:cubicBezTo>
                  <a:pt x="78873" y="108423"/>
                  <a:pt x="79436" y="108705"/>
                  <a:pt x="79718" y="108705"/>
                </a:cubicBezTo>
                <a:cubicBezTo>
                  <a:pt x="99436" y="114635"/>
                  <a:pt x="99436" y="114635"/>
                  <a:pt x="99436" y="114635"/>
                </a:cubicBezTo>
                <a:cubicBezTo>
                  <a:pt x="2535" y="114635"/>
                  <a:pt x="2535" y="114635"/>
                  <a:pt x="2535" y="114635"/>
                </a:cubicBezTo>
                <a:cubicBezTo>
                  <a:pt x="1126" y="114635"/>
                  <a:pt x="0" y="115764"/>
                  <a:pt x="0" y="117176"/>
                </a:cubicBezTo>
                <a:cubicBezTo>
                  <a:pt x="0" y="118870"/>
                  <a:pt x="1126" y="120000"/>
                  <a:pt x="2535" y="120000"/>
                </a:cubicBezTo>
                <a:cubicBezTo>
                  <a:pt x="117464" y="120000"/>
                  <a:pt x="117464" y="120000"/>
                  <a:pt x="117464" y="120000"/>
                </a:cubicBezTo>
                <a:cubicBezTo>
                  <a:pt x="117464" y="120000"/>
                  <a:pt x="117464" y="120000"/>
                  <a:pt x="117464" y="120000"/>
                </a:cubicBezTo>
                <a:cubicBezTo>
                  <a:pt x="117746" y="120000"/>
                  <a:pt x="117746" y="120000"/>
                  <a:pt x="118028" y="120000"/>
                </a:cubicBezTo>
                <a:cubicBezTo>
                  <a:pt x="118028" y="120000"/>
                  <a:pt x="118309" y="119717"/>
                  <a:pt x="118591" y="119717"/>
                </a:cubicBezTo>
                <a:cubicBezTo>
                  <a:pt x="118591" y="119717"/>
                  <a:pt x="118591" y="119717"/>
                  <a:pt x="118591" y="119717"/>
                </a:cubicBezTo>
                <a:cubicBezTo>
                  <a:pt x="118591" y="119717"/>
                  <a:pt x="118873" y="119717"/>
                  <a:pt x="118873" y="119435"/>
                </a:cubicBezTo>
                <a:cubicBezTo>
                  <a:pt x="118873" y="119435"/>
                  <a:pt x="118873" y="119435"/>
                  <a:pt x="118873" y="119435"/>
                </a:cubicBezTo>
                <a:cubicBezTo>
                  <a:pt x="119154" y="119435"/>
                  <a:pt x="119154" y="119152"/>
                  <a:pt x="119436" y="119152"/>
                </a:cubicBezTo>
                <a:cubicBezTo>
                  <a:pt x="119436" y="119152"/>
                  <a:pt x="119436" y="119152"/>
                  <a:pt x="119436" y="119152"/>
                </a:cubicBezTo>
                <a:cubicBezTo>
                  <a:pt x="119436" y="119152"/>
                  <a:pt x="119436" y="118870"/>
                  <a:pt x="119718" y="118870"/>
                </a:cubicBezTo>
                <a:close/>
                <a:moveTo>
                  <a:pt x="113521" y="113223"/>
                </a:moveTo>
                <a:cubicBezTo>
                  <a:pt x="84225" y="104752"/>
                  <a:pt x="84225" y="104752"/>
                  <a:pt x="84225" y="104752"/>
                </a:cubicBezTo>
                <a:cubicBezTo>
                  <a:pt x="86197" y="97694"/>
                  <a:pt x="86197" y="97694"/>
                  <a:pt x="86197" y="97694"/>
                </a:cubicBezTo>
                <a:cubicBezTo>
                  <a:pt x="95211" y="97694"/>
                  <a:pt x="95211" y="97694"/>
                  <a:pt x="95211" y="97694"/>
                </a:cubicBezTo>
                <a:cubicBezTo>
                  <a:pt x="96901" y="97694"/>
                  <a:pt x="98028" y="96564"/>
                  <a:pt x="98028" y="95152"/>
                </a:cubicBezTo>
                <a:cubicBezTo>
                  <a:pt x="98028" y="85835"/>
                  <a:pt x="98028" y="85835"/>
                  <a:pt x="98028" y="85835"/>
                </a:cubicBezTo>
                <a:cubicBezTo>
                  <a:pt x="103943" y="84423"/>
                  <a:pt x="103943" y="84423"/>
                  <a:pt x="103943" y="84423"/>
                </a:cubicBezTo>
                <a:lnTo>
                  <a:pt x="113521" y="113223"/>
                </a:lnTo>
                <a:close/>
                <a:moveTo>
                  <a:pt x="42253" y="21458"/>
                </a:moveTo>
                <a:cubicBezTo>
                  <a:pt x="100563" y="79905"/>
                  <a:pt x="100563" y="79905"/>
                  <a:pt x="100563" y="79905"/>
                </a:cubicBezTo>
                <a:cubicBezTo>
                  <a:pt x="96056" y="81035"/>
                  <a:pt x="96056" y="81035"/>
                  <a:pt x="96056" y="81035"/>
                </a:cubicBezTo>
                <a:cubicBezTo>
                  <a:pt x="39718" y="24282"/>
                  <a:pt x="39718" y="24282"/>
                  <a:pt x="39718" y="24282"/>
                </a:cubicBezTo>
                <a:lnTo>
                  <a:pt x="42253" y="21458"/>
                </a:lnTo>
                <a:close/>
                <a:moveTo>
                  <a:pt x="35774" y="27952"/>
                </a:moveTo>
                <a:cubicBezTo>
                  <a:pt x="92676" y="84988"/>
                  <a:pt x="92676" y="84988"/>
                  <a:pt x="92676" y="84988"/>
                </a:cubicBezTo>
                <a:cubicBezTo>
                  <a:pt x="92676" y="92611"/>
                  <a:pt x="92676" y="92611"/>
                  <a:pt x="92676" y="92611"/>
                </a:cubicBezTo>
                <a:cubicBezTo>
                  <a:pt x="85352" y="92611"/>
                  <a:pt x="85352" y="92611"/>
                  <a:pt x="85352" y="92611"/>
                </a:cubicBezTo>
                <a:cubicBezTo>
                  <a:pt x="27887" y="35858"/>
                  <a:pt x="27887" y="35858"/>
                  <a:pt x="27887" y="35858"/>
                </a:cubicBezTo>
                <a:lnTo>
                  <a:pt x="35774" y="27952"/>
                </a:lnTo>
                <a:close/>
                <a:moveTo>
                  <a:pt x="5352" y="25976"/>
                </a:moveTo>
                <a:cubicBezTo>
                  <a:pt x="5352" y="25976"/>
                  <a:pt x="5352" y="25411"/>
                  <a:pt x="5633" y="25129"/>
                </a:cubicBezTo>
                <a:cubicBezTo>
                  <a:pt x="25070" y="5647"/>
                  <a:pt x="25070" y="5647"/>
                  <a:pt x="25070" y="5647"/>
                </a:cubicBezTo>
                <a:cubicBezTo>
                  <a:pt x="25352" y="5364"/>
                  <a:pt x="25633" y="5364"/>
                  <a:pt x="25915" y="5364"/>
                </a:cubicBezTo>
                <a:cubicBezTo>
                  <a:pt x="26197" y="5364"/>
                  <a:pt x="26478" y="5364"/>
                  <a:pt x="26760" y="5647"/>
                </a:cubicBezTo>
                <a:cubicBezTo>
                  <a:pt x="38591" y="17788"/>
                  <a:pt x="38591" y="17788"/>
                  <a:pt x="38591" y="17788"/>
                </a:cubicBezTo>
                <a:cubicBezTo>
                  <a:pt x="17464" y="38964"/>
                  <a:pt x="17464" y="38964"/>
                  <a:pt x="17464" y="38964"/>
                </a:cubicBezTo>
                <a:cubicBezTo>
                  <a:pt x="5633" y="26823"/>
                  <a:pt x="5633" y="26823"/>
                  <a:pt x="5633" y="26823"/>
                </a:cubicBezTo>
                <a:cubicBezTo>
                  <a:pt x="5352" y="26541"/>
                  <a:pt x="5352" y="26258"/>
                  <a:pt x="5352" y="25976"/>
                </a:cubicBezTo>
                <a:close/>
                <a:moveTo>
                  <a:pt x="24225" y="39529"/>
                </a:moveTo>
                <a:cubicBezTo>
                  <a:pt x="81408" y="96000"/>
                  <a:pt x="81408" y="96000"/>
                  <a:pt x="81408" y="96000"/>
                </a:cubicBezTo>
                <a:cubicBezTo>
                  <a:pt x="79718" y="101647"/>
                  <a:pt x="79718" y="101647"/>
                  <a:pt x="79718" y="101647"/>
                </a:cubicBezTo>
                <a:cubicBezTo>
                  <a:pt x="21126" y="42635"/>
                  <a:pt x="21126" y="42635"/>
                  <a:pt x="21126" y="42635"/>
                </a:cubicBezTo>
                <a:lnTo>
                  <a:pt x="24225" y="39529"/>
                </a:lnTo>
                <a:close/>
              </a:path>
            </a:pathLst>
          </a:custGeom>
          <a:solidFill>
            <a:schemeClr val="tx1"/>
          </a:solidFill>
          <a:ln>
            <a:noFill/>
          </a:ln>
        </p:spPr>
        <p:txBody>
          <a:bodyPr lIns="121900" tIns="60933" rIns="121900" bIns="60933" anchor="t" anchorCtr="0">
            <a:noAutofit/>
          </a:bodyPr>
          <a:lstStyle/>
          <a:p>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6" name="出自【趣你的PPT】(微信:qunideppt)：最优质的PPT资源库"/>
          <p:cNvSpPr txBox="1"/>
          <p:nvPr/>
        </p:nvSpPr>
        <p:spPr>
          <a:xfrm>
            <a:off x="658495" y="1563370"/>
            <a:ext cx="5222875" cy="33464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ltLang="zh-CN" sz="2400" b="1"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2019.7</a:t>
            </a:r>
            <a:endParaRPr lang="en-US" altLang="zh-CN" sz="2400" b="1"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0" name="图片 9">
            <a:hlinkClick r:id="rId1" action="ppaction://hlinkfile"/>
          </p:cNvPr>
          <p:cNvPicPr>
            <a:picLocks noChangeAspect="1"/>
          </p:cNvPicPr>
          <p:nvPr>
            <p:custDataLst>
              <p:tags r:id="rId2"/>
            </p:custDataLst>
          </p:nvPr>
        </p:nvPicPr>
        <p:blipFill>
          <a:blip r:embed="rId3"/>
          <a:stretch>
            <a:fillRect/>
          </a:stretch>
        </p:blipFill>
        <p:spPr>
          <a:xfrm>
            <a:off x="3683635" y="895985"/>
            <a:ext cx="4657090" cy="5065395"/>
          </a:xfrm>
          <a:prstGeom prst="rect">
            <a:avLst/>
          </a:prstGeom>
        </p:spPr>
      </p:pic>
      <p:pic>
        <p:nvPicPr>
          <p:cNvPr id="3" name="图片 13" descr="中化logo"/>
          <p:cNvPicPr>
            <a:picLocks noChangeAspect="1"/>
          </p:cNvPicPr>
          <p:nvPr/>
        </p:nvPicPr>
        <p:blipFill>
          <a:blip r:embed="rId4">
            <a:clrChange>
              <a:clrFrom>
                <a:srgbClr val="FFFFFF"/>
              </a:clrFrom>
              <a:clrTo>
                <a:srgbClr val="FFFFFF">
                  <a:alpha val="0"/>
                </a:srgbClr>
              </a:clrTo>
            </a:clrChange>
          </a:blip>
          <a:stretch>
            <a:fillRect/>
          </a:stretch>
        </p:blipFill>
        <p:spPr>
          <a:xfrm>
            <a:off x="10946765" y="6003925"/>
            <a:ext cx="1143000" cy="760095"/>
          </a:xfrm>
          <a:prstGeom prst="rect">
            <a:avLst/>
          </a:prstGeom>
          <a:noFill/>
          <a:ln w="9525">
            <a:noFill/>
          </a:ln>
        </p:spPr>
      </p:pic>
      <p:sp>
        <p:nvSpPr>
          <p:cNvPr id="4" name="矩形 3"/>
          <p:cNvSpPr/>
          <p:nvPr/>
        </p:nvSpPr>
        <p:spPr>
          <a:xfrm>
            <a:off x="0" y="6764020"/>
            <a:ext cx="361505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nvSpPr>
        <p:spPr>
          <a:xfrm>
            <a:off x="3662045" y="6764020"/>
            <a:ext cx="361505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7320280" y="6758940"/>
            <a:ext cx="361505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flipV="1">
            <a:off x="7640320" y="495300"/>
            <a:ext cx="258889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矩形 12"/>
          <p:cNvSpPr/>
          <p:nvPr/>
        </p:nvSpPr>
        <p:spPr>
          <a:xfrm flipV="1">
            <a:off x="4969510" y="495300"/>
            <a:ext cx="258889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flipV="1">
            <a:off x="2289175" y="500380"/>
            <a:ext cx="258889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出自【趣你的PPT】(微信:qunideppt)：最优质的PPT资源库"/>
          <p:cNvSpPr txBox="1"/>
          <p:nvPr/>
        </p:nvSpPr>
        <p:spPr>
          <a:xfrm>
            <a:off x="755201" y="302192"/>
            <a:ext cx="2336341"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政策背景</a:t>
            </a: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 name="出自【趣你的PPT】(微信:qunideppt)：最优质的PPT资源库"/>
          <p:cNvSpPr/>
          <p:nvPr/>
        </p:nvSpPr>
        <p:spPr>
          <a:xfrm>
            <a:off x="355458" y="368872"/>
            <a:ext cx="328304" cy="328304"/>
          </a:xfrm>
          <a:custGeom>
            <a:avLst/>
            <a:gdLst/>
            <a:ahLst/>
            <a:cxnLst/>
            <a:rect l="0" t="0" r="0" b="0"/>
            <a:pathLst>
              <a:path w="120000" h="120000" extrusionOk="0">
                <a:moveTo>
                  <a:pt x="119718" y="118870"/>
                </a:moveTo>
                <a:cubicBezTo>
                  <a:pt x="119718" y="118870"/>
                  <a:pt x="119718" y="118870"/>
                  <a:pt x="119718" y="118588"/>
                </a:cubicBezTo>
                <a:cubicBezTo>
                  <a:pt x="119718" y="118588"/>
                  <a:pt x="119718" y="118588"/>
                  <a:pt x="119999" y="118305"/>
                </a:cubicBezTo>
                <a:cubicBezTo>
                  <a:pt x="119999" y="118305"/>
                  <a:pt x="119999" y="118305"/>
                  <a:pt x="119999" y="118305"/>
                </a:cubicBezTo>
                <a:cubicBezTo>
                  <a:pt x="119999" y="118023"/>
                  <a:pt x="119999" y="118023"/>
                  <a:pt x="119999" y="117741"/>
                </a:cubicBezTo>
                <a:cubicBezTo>
                  <a:pt x="119999" y="117741"/>
                  <a:pt x="119999" y="117741"/>
                  <a:pt x="119999" y="117741"/>
                </a:cubicBezTo>
                <a:cubicBezTo>
                  <a:pt x="119999" y="117741"/>
                  <a:pt x="119999" y="117458"/>
                  <a:pt x="119999" y="117458"/>
                </a:cubicBezTo>
                <a:cubicBezTo>
                  <a:pt x="119999" y="117458"/>
                  <a:pt x="119999" y="117458"/>
                  <a:pt x="119999" y="117176"/>
                </a:cubicBezTo>
                <a:cubicBezTo>
                  <a:pt x="119999" y="117176"/>
                  <a:pt x="119999" y="117176"/>
                  <a:pt x="119999" y="117176"/>
                </a:cubicBezTo>
                <a:cubicBezTo>
                  <a:pt x="119999" y="117176"/>
                  <a:pt x="119999" y="116894"/>
                  <a:pt x="119999" y="116894"/>
                </a:cubicBezTo>
                <a:cubicBezTo>
                  <a:pt x="119999" y="116894"/>
                  <a:pt x="119999" y="116611"/>
                  <a:pt x="119999" y="116611"/>
                </a:cubicBezTo>
                <a:cubicBezTo>
                  <a:pt x="119999" y="116611"/>
                  <a:pt x="119999" y="116611"/>
                  <a:pt x="119999" y="116611"/>
                </a:cubicBezTo>
                <a:cubicBezTo>
                  <a:pt x="108450" y="80470"/>
                  <a:pt x="108450" y="80470"/>
                  <a:pt x="108450" y="80470"/>
                </a:cubicBezTo>
                <a:cubicBezTo>
                  <a:pt x="108169" y="80188"/>
                  <a:pt x="107887" y="79905"/>
                  <a:pt x="107605" y="79623"/>
                </a:cubicBezTo>
                <a:cubicBezTo>
                  <a:pt x="44788" y="16376"/>
                  <a:pt x="44788" y="16376"/>
                  <a:pt x="44788" y="16376"/>
                </a:cubicBezTo>
                <a:cubicBezTo>
                  <a:pt x="44507" y="16094"/>
                  <a:pt x="44507" y="16094"/>
                  <a:pt x="44225" y="15811"/>
                </a:cubicBezTo>
                <a:cubicBezTo>
                  <a:pt x="30422" y="1976"/>
                  <a:pt x="30422" y="1976"/>
                  <a:pt x="30422" y="1976"/>
                </a:cubicBezTo>
                <a:cubicBezTo>
                  <a:pt x="29295" y="847"/>
                  <a:pt x="27605" y="0"/>
                  <a:pt x="25915" y="0"/>
                </a:cubicBezTo>
                <a:cubicBezTo>
                  <a:pt x="24225" y="0"/>
                  <a:pt x="22535" y="847"/>
                  <a:pt x="21126" y="1976"/>
                </a:cubicBezTo>
                <a:cubicBezTo>
                  <a:pt x="1971" y="21458"/>
                  <a:pt x="1971" y="21458"/>
                  <a:pt x="1971" y="21458"/>
                </a:cubicBezTo>
                <a:cubicBezTo>
                  <a:pt x="563" y="22588"/>
                  <a:pt x="0" y="24282"/>
                  <a:pt x="0" y="25976"/>
                </a:cubicBezTo>
                <a:cubicBezTo>
                  <a:pt x="0" y="27670"/>
                  <a:pt x="563" y="29364"/>
                  <a:pt x="1971" y="30776"/>
                </a:cubicBezTo>
                <a:cubicBezTo>
                  <a:pt x="15211" y="44047"/>
                  <a:pt x="15211" y="44047"/>
                  <a:pt x="15211" y="44047"/>
                </a:cubicBezTo>
                <a:cubicBezTo>
                  <a:pt x="15492" y="44329"/>
                  <a:pt x="15492" y="44329"/>
                  <a:pt x="15492" y="44611"/>
                </a:cubicBezTo>
                <a:cubicBezTo>
                  <a:pt x="78591" y="108141"/>
                  <a:pt x="78591" y="108141"/>
                  <a:pt x="78591" y="108141"/>
                </a:cubicBezTo>
                <a:cubicBezTo>
                  <a:pt x="78873" y="108423"/>
                  <a:pt x="79436" y="108705"/>
                  <a:pt x="79718" y="108705"/>
                </a:cubicBezTo>
                <a:cubicBezTo>
                  <a:pt x="99436" y="114635"/>
                  <a:pt x="99436" y="114635"/>
                  <a:pt x="99436" y="114635"/>
                </a:cubicBezTo>
                <a:cubicBezTo>
                  <a:pt x="2535" y="114635"/>
                  <a:pt x="2535" y="114635"/>
                  <a:pt x="2535" y="114635"/>
                </a:cubicBezTo>
                <a:cubicBezTo>
                  <a:pt x="1126" y="114635"/>
                  <a:pt x="0" y="115764"/>
                  <a:pt x="0" y="117176"/>
                </a:cubicBezTo>
                <a:cubicBezTo>
                  <a:pt x="0" y="118870"/>
                  <a:pt x="1126" y="120000"/>
                  <a:pt x="2535" y="120000"/>
                </a:cubicBezTo>
                <a:cubicBezTo>
                  <a:pt x="117464" y="120000"/>
                  <a:pt x="117464" y="120000"/>
                  <a:pt x="117464" y="120000"/>
                </a:cubicBezTo>
                <a:cubicBezTo>
                  <a:pt x="117464" y="120000"/>
                  <a:pt x="117464" y="120000"/>
                  <a:pt x="117464" y="120000"/>
                </a:cubicBezTo>
                <a:cubicBezTo>
                  <a:pt x="117746" y="120000"/>
                  <a:pt x="117746" y="120000"/>
                  <a:pt x="118028" y="120000"/>
                </a:cubicBezTo>
                <a:cubicBezTo>
                  <a:pt x="118028" y="120000"/>
                  <a:pt x="118309" y="119717"/>
                  <a:pt x="118591" y="119717"/>
                </a:cubicBezTo>
                <a:cubicBezTo>
                  <a:pt x="118591" y="119717"/>
                  <a:pt x="118591" y="119717"/>
                  <a:pt x="118591" y="119717"/>
                </a:cubicBezTo>
                <a:cubicBezTo>
                  <a:pt x="118591" y="119717"/>
                  <a:pt x="118873" y="119717"/>
                  <a:pt x="118873" y="119435"/>
                </a:cubicBezTo>
                <a:cubicBezTo>
                  <a:pt x="118873" y="119435"/>
                  <a:pt x="118873" y="119435"/>
                  <a:pt x="118873" y="119435"/>
                </a:cubicBezTo>
                <a:cubicBezTo>
                  <a:pt x="119154" y="119435"/>
                  <a:pt x="119154" y="119152"/>
                  <a:pt x="119436" y="119152"/>
                </a:cubicBezTo>
                <a:cubicBezTo>
                  <a:pt x="119436" y="119152"/>
                  <a:pt x="119436" y="119152"/>
                  <a:pt x="119436" y="119152"/>
                </a:cubicBezTo>
                <a:cubicBezTo>
                  <a:pt x="119436" y="119152"/>
                  <a:pt x="119436" y="118870"/>
                  <a:pt x="119718" y="118870"/>
                </a:cubicBezTo>
                <a:close/>
                <a:moveTo>
                  <a:pt x="113521" y="113223"/>
                </a:moveTo>
                <a:cubicBezTo>
                  <a:pt x="84225" y="104752"/>
                  <a:pt x="84225" y="104752"/>
                  <a:pt x="84225" y="104752"/>
                </a:cubicBezTo>
                <a:cubicBezTo>
                  <a:pt x="86197" y="97694"/>
                  <a:pt x="86197" y="97694"/>
                  <a:pt x="86197" y="97694"/>
                </a:cubicBezTo>
                <a:cubicBezTo>
                  <a:pt x="95211" y="97694"/>
                  <a:pt x="95211" y="97694"/>
                  <a:pt x="95211" y="97694"/>
                </a:cubicBezTo>
                <a:cubicBezTo>
                  <a:pt x="96901" y="97694"/>
                  <a:pt x="98028" y="96564"/>
                  <a:pt x="98028" y="95152"/>
                </a:cubicBezTo>
                <a:cubicBezTo>
                  <a:pt x="98028" y="85835"/>
                  <a:pt x="98028" y="85835"/>
                  <a:pt x="98028" y="85835"/>
                </a:cubicBezTo>
                <a:cubicBezTo>
                  <a:pt x="103943" y="84423"/>
                  <a:pt x="103943" y="84423"/>
                  <a:pt x="103943" y="84423"/>
                </a:cubicBezTo>
                <a:lnTo>
                  <a:pt x="113521" y="113223"/>
                </a:lnTo>
                <a:close/>
                <a:moveTo>
                  <a:pt x="42253" y="21458"/>
                </a:moveTo>
                <a:cubicBezTo>
                  <a:pt x="100563" y="79905"/>
                  <a:pt x="100563" y="79905"/>
                  <a:pt x="100563" y="79905"/>
                </a:cubicBezTo>
                <a:cubicBezTo>
                  <a:pt x="96056" y="81035"/>
                  <a:pt x="96056" y="81035"/>
                  <a:pt x="96056" y="81035"/>
                </a:cubicBezTo>
                <a:cubicBezTo>
                  <a:pt x="39718" y="24282"/>
                  <a:pt x="39718" y="24282"/>
                  <a:pt x="39718" y="24282"/>
                </a:cubicBezTo>
                <a:lnTo>
                  <a:pt x="42253" y="21458"/>
                </a:lnTo>
                <a:close/>
                <a:moveTo>
                  <a:pt x="35774" y="27952"/>
                </a:moveTo>
                <a:cubicBezTo>
                  <a:pt x="92676" y="84988"/>
                  <a:pt x="92676" y="84988"/>
                  <a:pt x="92676" y="84988"/>
                </a:cubicBezTo>
                <a:cubicBezTo>
                  <a:pt x="92676" y="92611"/>
                  <a:pt x="92676" y="92611"/>
                  <a:pt x="92676" y="92611"/>
                </a:cubicBezTo>
                <a:cubicBezTo>
                  <a:pt x="85352" y="92611"/>
                  <a:pt x="85352" y="92611"/>
                  <a:pt x="85352" y="92611"/>
                </a:cubicBezTo>
                <a:cubicBezTo>
                  <a:pt x="27887" y="35858"/>
                  <a:pt x="27887" y="35858"/>
                  <a:pt x="27887" y="35858"/>
                </a:cubicBezTo>
                <a:lnTo>
                  <a:pt x="35774" y="27952"/>
                </a:lnTo>
                <a:close/>
                <a:moveTo>
                  <a:pt x="5352" y="25976"/>
                </a:moveTo>
                <a:cubicBezTo>
                  <a:pt x="5352" y="25976"/>
                  <a:pt x="5352" y="25411"/>
                  <a:pt x="5633" y="25129"/>
                </a:cubicBezTo>
                <a:cubicBezTo>
                  <a:pt x="25070" y="5647"/>
                  <a:pt x="25070" y="5647"/>
                  <a:pt x="25070" y="5647"/>
                </a:cubicBezTo>
                <a:cubicBezTo>
                  <a:pt x="25352" y="5364"/>
                  <a:pt x="25633" y="5364"/>
                  <a:pt x="25915" y="5364"/>
                </a:cubicBezTo>
                <a:cubicBezTo>
                  <a:pt x="26197" y="5364"/>
                  <a:pt x="26478" y="5364"/>
                  <a:pt x="26760" y="5647"/>
                </a:cubicBezTo>
                <a:cubicBezTo>
                  <a:pt x="38591" y="17788"/>
                  <a:pt x="38591" y="17788"/>
                  <a:pt x="38591" y="17788"/>
                </a:cubicBezTo>
                <a:cubicBezTo>
                  <a:pt x="17464" y="38964"/>
                  <a:pt x="17464" y="38964"/>
                  <a:pt x="17464" y="38964"/>
                </a:cubicBezTo>
                <a:cubicBezTo>
                  <a:pt x="5633" y="26823"/>
                  <a:pt x="5633" y="26823"/>
                  <a:pt x="5633" y="26823"/>
                </a:cubicBezTo>
                <a:cubicBezTo>
                  <a:pt x="5352" y="26541"/>
                  <a:pt x="5352" y="26258"/>
                  <a:pt x="5352" y="25976"/>
                </a:cubicBezTo>
                <a:close/>
                <a:moveTo>
                  <a:pt x="24225" y="39529"/>
                </a:moveTo>
                <a:cubicBezTo>
                  <a:pt x="81408" y="96000"/>
                  <a:pt x="81408" y="96000"/>
                  <a:pt x="81408" y="96000"/>
                </a:cubicBezTo>
                <a:cubicBezTo>
                  <a:pt x="79718" y="101647"/>
                  <a:pt x="79718" y="101647"/>
                  <a:pt x="79718" y="101647"/>
                </a:cubicBezTo>
                <a:cubicBezTo>
                  <a:pt x="21126" y="42635"/>
                  <a:pt x="21126" y="42635"/>
                  <a:pt x="21126" y="42635"/>
                </a:cubicBezTo>
                <a:lnTo>
                  <a:pt x="24225" y="39529"/>
                </a:lnTo>
                <a:close/>
              </a:path>
            </a:pathLst>
          </a:custGeom>
          <a:solidFill>
            <a:schemeClr val="tx1"/>
          </a:solidFill>
          <a:ln>
            <a:noFill/>
          </a:ln>
        </p:spPr>
        <p:txBody>
          <a:bodyPr lIns="121900" tIns="60933" rIns="121900" bIns="60933" anchor="t" anchorCtr="0">
            <a:noAutofit/>
          </a:bodyPr>
          <a:lstStyle/>
          <a:p>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 name="出自【趣你的PPT】(微信:qunideppt)：最优质的PPT资源库"/>
          <p:cNvSpPr/>
          <p:nvPr/>
        </p:nvSpPr>
        <p:spPr>
          <a:xfrm>
            <a:off x="355600" y="1686560"/>
            <a:ext cx="11065510" cy="4023995"/>
          </a:xfrm>
          <a:prstGeom prst="roundRect">
            <a:avLst/>
          </a:prstGeom>
          <a:noFill/>
          <a:ln w="38100">
            <a:solidFill>
              <a:srgbClr val="C1C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出自【趣你的PPT】(微信:qunideppt)：最优质的PPT资源库"/>
          <p:cNvSpPr/>
          <p:nvPr/>
        </p:nvSpPr>
        <p:spPr>
          <a:xfrm>
            <a:off x="3921125" y="1223010"/>
            <a:ext cx="4029710" cy="7366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出自【趣你的PPT】(微信:qunideppt)：最优质的PPT资源库"/>
          <p:cNvSpPr txBox="1"/>
          <p:nvPr/>
        </p:nvSpPr>
        <p:spPr>
          <a:xfrm>
            <a:off x="4406900" y="1445895"/>
            <a:ext cx="5222875" cy="33464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sz="2000" b="1" dirty="0" smtClean="0">
                <a:solidFill>
                  <a:schemeClr val="bg1"/>
                </a:solidFill>
                <a:latin typeface="Bebas Neue" panose="020B0606020202050201" pitchFamily="34" charset="0"/>
                <a:ea typeface="微软雅黑" panose="020B0503020204020204" pitchFamily="34" charset="-122"/>
              </a:rPr>
              <a:t>实地调研</a:t>
            </a:r>
            <a:endParaRPr lang="zh-CN" sz="2000" b="1" dirty="0" smtClean="0">
              <a:solidFill>
                <a:schemeClr val="bg1"/>
              </a:solidFill>
              <a:latin typeface="Bebas Neue" panose="020B0606020202050201" pitchFamily="34" charset="0"/>
              <a:ea typeface="微软雅黑" panose="020B0503020204020204" pitchFamily="34" charset="-122"/>
            </a:endParaRPr>
          </a:p>
        </p:txBody>
      </p:sp>
      <p:sp>
        <p:nvSpPr>
          <p:cNvPr id="6" name="出自【趣你的PPT】(微信:qunideppt)：最优质的PPT资源库"/>
          <p:cNvSpPr txBox="1"/>
          <p:nvPr/>
        </p:nvSpPr>
        <p:spPr>
          <a:xfrm>
            <a:off x="2299970" y="1434465"/>
            <a:ext cx="5222875" cy="33464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ltLang="zh-CN" sz="2400" b="1"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2019.9</a:t>
            </a:r>
            <a:endParaRPr lang="en-US" altLang="zh-CN" sz="2400" b="1"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0" name="图片 9"/>
          <p:cNvPicPr>
            <a:picLocks noChangeAspect="1"/>
          </p:cNvPicPr>
          <p:nvPr/>
        </p:nvPicPr>
        <p:blipFill>
          <a:blip r:embed="rId1"/>
          <a:stretch>
            <a:fillRect/>
          </a:stretch>
        </p:blipFill>
        <p:spPr>
          <a:xfrm>
            <a:off x="830580" y="2093595"/>
            <a:ext cx="4878070" cy="3324860"/>
          </a:xfrm>
          <a:prstGeom prst="rect">
            <a:avLst/>
          </a:prstGeom>
        </p:spPr>
      </p:pic>
      <p:pic>
        <p:nvPicPr>
          <p:cNvPr id="11" name="图片 10"/>
          <p:cNvPicPr>
            <a:picLocks noChangeAspect="1"/>
          </p:cNvPicPr>
          <p:nvPr/>
        </p:nvPicPr>
        <p:blipFill>
          <a:blip r:embed="rId2"/>
          <a:stretch>
            <a:fillRect/>
          </a:stretch>
        </p:blipFill>
        <p:spPr>
          <a:xfrm>
            <a:off x="6046470" y="2093595"/>
            <a:ext cx="4771390" cy="3324860"/>
          </a:xfrm>
          <a:prstGeom prst="rect">
            <a:avLst/>
          </a:prstGeom>
        </p:spPr>
      </p:pic>
      <p:cxnSp>
        <p:nvCxnSpPr>
          <p:cNvPr id="4" name="直接连接符 3"/>
          <p:cNvCxnSpPr/>
          <p:nvPr/>
        </p:nvCxnSpPr>
        <p:spPr>
          <a:xfrm>
            <a:off x="5943600" y="1299845"/>
            <a:ext cx="0" cy="60071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图片 13" descr="中化logo"/>
          <p:cNvPicPr>
            <a:picLocks noChangeAspect="1"/>
          </p:cNvPicPr>
          <p:nvPr/>
        </p:nvPicPr>
        <p:blipFill>
          <a:blip r:embed="rId3">
            <a:clrChange>
              <a:clrFrom>
                <a:srgbClr val="FFFFFF"/>
              </a:clrFrom>
              <a:clrTo>
                <a:srgbClr val="FFFFFF">
                  <a:alpha val="0"/>
                </a:srgbClr>
              </a:clrTo>
            </a:clrChange>
          </a:blip>
          <a:stretch>
            <a:fillRect/>
          </a:stretch>
        </p:blipFill>
        <p:spPr>
          <a:xfrm>
            <a:off x="10946765" y="6003925"/>
            <a:ext cx="1143000" cy="760095"/>
          </a:xfrm>
          <a:prstGeom prst="rect">
            <a:avLst/>
          </a:prstGeom>
          <a:noFill/>
          <a:ln w="9525">
            <a:noFill/>
          </a:ln>
        </p:spPr>
      </p:pic>
      <p:sp>
        <p:nvSpPr>
          <p:cNvPr id="13" name="矩形 12"/>
          <p:cNvSpPr/>
          <p:nvPr/>
        </p:nvSpPr>
        <p:spPr>
          <a:xfrm>
            <a:off x="0" y="6764020"/>
            <a:ext cx="361505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3662045" y="6764020"/>
            <a:ext cx="361505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矩形 14"/>
          <p:cNvSpPr/>
          <p:nvPr/>
        </p:nvSpPr>
        <p:spPr>
          <a:xfrm>
            <a:off x="7320280" y="6758940"/>
            <a:ext cx="361505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矩形 15"/>
          <p:cNvSpPr/>
          <p:nvPr/>
        </p:nvSpPr>
        <p:spPr>
          <a:xfrm flipV="1">
            <a:off x="7640320" y="495300"/>
            <a:ext cx="258889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矩形 16"/>
          <p:cNvSpPr/>
          <p:nvPr/>
        </p:nvSpPr>
        <p:spPr>
          <a:xfrm flipV="1">
            <a:off x="4969510" y="495300"/>
            <a:ext cx="258889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矩形 17"/>
          <p:cNvSpPr/>
          <p:nvPr/>
        </p:nvSpPr>
        <p:spPr>
          <a:xfrm flipV="1">
            <a:off x="2289175" y="500380"/>
            <a:ext cx="258889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出自【趣你的PPT】(微信:qunideppt)：最优质的PPT资源库"/>
          <p:cNvSpPr txBox="1"/>
          <p:nvPr/>
        </p:nvSpPr>
        <p:spPr>
          <a:xfrm>
            <a:off x="755201" y="302192"/>
            <a:ext cx="2336341"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政策背景</a:t>
            </a: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 name="出自【趣你的PPT】(微信:qunideppt)：最优质的PPT资源库"/>
          <p:cNvSpPr/>
          <p:nvPr/>
        </p:nvSpPr>
        <p:spPr>
          <a:xfrm>
            <a:off x="355458" y="368872"/>
            <a:ext cx="328304" cy="328304"/>
          </a:xfrm>
          <a:custGeom>
            <a:avLst/>
            <a:gdLst/>
            <a:ahLst/>
            <a:cxnLst/>
            <a:rect l="0" t="0" r="0" b="0"/>
            <a:pathLst>
              <a:path w="120000" h="120000" extrusionOk="0">
                <a:moveTo>
                  <a:pt x="119718" y="118870"/>
                </a:moveTo>
                <a:cubicBezTo>
                  <a:pt x="119718" y="118870"/>
                  <a:pt x="119718" y="118870"/>
                  <a:pt x="119718" y="118588"/>
                </a:cubicBezTo>
                <a:cubicBezTo>
                  <a:pt x="119718" y="118588"/>
                  <a:pt x="119718" y="118588"/>
                  <a:pt x="119999" y="118305"/>
                </a:cubicBezTo>
                <a:cubicBezTo>
                  <a:pt x="119999" y="118305"/>
                  <a:pt x="119999" y="118305"/>
                  <a:pt x="119999" y="118305"/>
                </a:cubicBezTo>
                <a:cubicBezTo>
                  <a:pt x="119999" y="118023"/>
                  <a:pt x="119999" y="118023"/>
                  <a:pt x="119999" y="117741"/>
                </a:cubicBezTo>
                <a:cubicBezTo>
                  <a:pt x="119999" y="117741"/>
                  <a:pt x="119999" y="117741"/>
                  <a:pt x="119999" y="117741"/>
                </a:cubicBezTo>
                <a:cubicBezTo>
                  <a:pt x="119999" y="117741"/>
                  <a:pt x="119999" y="117458"/>
                  <a:pt x="119999" y="117458"/>
                </a:cubicBezTo>
                <a:cubicBezTo>
                  <a:pt x="119999" y="117458"/>
                  <a:pt x="119999" y="117458"/>
                  <a:pt x="119999" y="117176"/>
                </a:cubicBezTo>
                <a:cubicBezTo>
                  <a:pt x="119999" y="117176"/>
                  <a:pt x="119999" y="117176"/>
                  <a:pt x="119999" y="117176"/>
                </a:cubicBezTo>
                <a:cubicBezTo>
                  <a:pt x="119999" y="117176"/>
                  <a:pt x="119999" y="116894"/>
                  <a:pt x="119999" y="116894"/>
                </a:cubicBezTo>
                <a:cubicBezTo>
                  <a:pt x="119999" y="116894"/>
                  <a:pt x="119999" y="116611"/>
                  <a:pt x="119999" y="116611"/>
                </a:cubicBezTo>
                <a:cubicBezTo>
                  <a:pt x="119999" y="116611"/>
                  <a:pt x="119999" y="116611"/>
                  <a:pt x="119999" y="116611"/>
                </a:cubicBezTo>
                <a:cubicBezTo>
                  <a:pt x="108450" y="80470"/>
                  <a:pt x="108450" y="80470"/>
                  <a:pt x="108450" y="80470"/>
                </a:cubicBezTo>
                <a:cubicBezTo>
                  <a:pt x="108169" y="80188"/>
                  <a:pt x="107887" y="79905"/>
                  <a:pt x="107605" y="79623"/>
                </a:cubicBezTo>
                <a:cubicBezTo>
                  <a:pt x="44788" y="16376"/>
                  <a:pt x="44788" y="16376"/>
                  <a:pt x="44788" y="16376"/>
                </a:cubicBezTo>
                <a:cubicBezTo>
                  <a:pt x="44507" y="16094"/>
                  <a:pt x="44507" y="16094"/>
                  <a:pt x="44225" y="15811"/>
                </a:cubicBezTo>
                <a:cubicBezTo>
                  <a:pt x="30422" y="1976"/>
                  <a:pt x="30422" y="1976"/>
                  <a:pt x="30422" y="1976"/>
                </a:cubicBezTo>
                <a:cubicBezTo>
                  <a:pt x="29295" y="847"/>
                  <a:pt x="27605" y="0"/>
                  <a:pt x="25915" y="0"/>
                </a:cubicBezTo>
                <a:cubicBezTo>
                  <a:pt x="24225" y="0"/>
                  <a:pt x="22535" y="847"/>
                  <a:pt x="21126" y="1976"/>
                </a:cubicBezTo>
                <a:cubicBezTo>
                  <a:pt x="1971" y="21458"/>
                  <a:pt x="1971" y="21458"/>
                  <a:pt x="1971" y="21458"/>
                </a:cubicBezTo>
                <a:cubicBezTo>
                  <a:pt x="563" y="22588"/>
                  <a:pt x="0" y="24282"/>
                  <a:pt x="0" y="25976"/>
                </a:cubicBezTo>
                <a:cubicBezTo>
                  <a:pt x="0" y="27670"/>
                  <a:pt x="563" y="29364"/>
                  <a:pt x="1971" y="30776"/>
                </a:cubicBezTo>
                <a:cubicBezTo>
                  <a:pt x="15211" y="44047"/>
                  <a:pt x="15211" y="44047"/>
                  <a:pt x="15211" y="44047"/>
                </a:cubicBezTo>
                <a:cubicBezTo>
                  <a:pt x="15492" y="44329"/>
                  <a:pt x="15492" y="44329"/>
                  <a:pt x="15492" y="44611"/>
                </a:cubicBezTo>
                <a:cubicBezTo>
                  <a:pt x="78591" y="108141"/>
                  <a:pt x="78591" y="108141"/>
                  <a:pt x="78591" y="108141"/>
                </a:cubicBezTo>
                <a:cubicBezTo>
                  <a:pt x="78873" y="108423"/>
                  <a:pt x="79436" y="108705"/>
                  <a:pt x="79718" y="108705"/>
                </a:cubicBezTo>
                <a:cubicBezTo>
                  <a:pt x="99436" y="114635"/>
                  <a:pt x="99436" y="114635"/>
                  <a:pt x="99436" y="114635"/>
                </a:cubicBezTo>
                <a:cubicBezTo>
                  <a:pt x="2535" y="114635"/>
                  <a:pt x="2535" y="114635"/>
                  <a:pt x="2535" y="114635"/>
                </a:cubicBezTo>
                <a:cubicBezTo>
                  <a:pt x="1126" y="114635"/>
                  <a:pt x="0" y="115764"/>
                  <a:pt x="0" y="117176"/>
                </a:cubicBezTo>
                <a:cubicBezTo>
                  <a:pt x="0" y="118870"/>
                  <a:pt x="1126" y="120000"/>
                  <a:pt x="2535" y="120000"/>
                </a:cubicBezTo>
                <a:cubicBezTo>
                  <a:pt x="117464" y="120000"/>
                  <a:pt x="117464" y="120000"/>
                  <a:pt x="117464" y="120000"/>
                </a:cubicBezTo>
                <a:cubicBezTo>
                  <a:pt x="117464" y="120000"/>
                  <a:pt x="117464" y="120000"/>
                  <a:pt x="117464" y="120000"/>
                </a:cubicBezTo>
                <a:cubicBezTo>
                  <a:pt x="117746" y="120000"/>
                  <a:pt x="117746" y="120000"/>
                  <a:pt x="118028" y="120000"/>
                </a:cubicBezTo>
                <a:cubicBezTo>
                  <a:pt x="118028" y="120000"/>
                  <a:pt x="118309" y="119717"/>
                  <a:pt x="118591" y="119717"/>
                </a:cubicBezTo>
                <a:cubicBezTo>
                  <a:pt x="118591" y="119717"/>
                  <a:pt x="118591" y="119717"/>
                  <a:pt x="118591" y="119717"/>
                </a:cubicBezTo>
                <a:cubicBezTo>
                  <a:pt x="118591" y="119717"/>
                  <a:pt x="118873" y="119717"/>
                  <a:pt x="118873" y="119435"/>
                </a:cubicBezTo>
                <a:cubicBezTo>
                  <a:pt x="118873" y="119435"/>
                  <a:pt x="118873" y="119435"/>
                  <a:pt x="118873" y="119435"/>
                </a:cubicBezTo>
                <a:cubicBezTo>
                  <a:pt x="119154" y="119435"/>
                  <a:pt x="119154" y="119152"/>
                  <a:pt x="119436" y="119152"/>
                </a:cubicBezTo>
                <a:cubicBezTo>
                  <a:pt x="119436" y="119152"/>
                  <a:pt x="119436" y="119152"/>
                  <a:pt x="119436" y="119152"/>
                </a:cubicBezTo>
                <a:cubicBezTo>
                  <a:pt x="119436" y="119152"/>
                  <a:pt x="119436" y="118870"/>
                  <a:pt x="119718" y="118870"/>
                </a:cubicBezTo>
                <a:close/>
                <a:moveTo>
                  <a:pt x="113521" y="113223"/>
                </a:moveTo>
                <a:cubicBezTo>
                  <a:pt x="84225" y="104752"/>
                  <a:pt x="84225" y="104752"/>
                  <a:pt x="84225" y="104752"/>
                </a:cubicBezTo>
                <a:cubicBezTo>
                  <a:pt x="86197" y="97694"/>
                  <a:pt x="86197" y="97694"/>
                  <a:pt x="86197" y="97694"/>
                </a:cubicBezTo>
                <a:cubicBezTo>
                  <a:pt x="95211" y="97694"/>
                  <a:pt x="95211" y="97694"/>
                  <a:pt x="95211" y="97694"/>
                </a:cubicBezTo>
                <a:cubicBezTo>
                  <a:pt x="96901" y="97694"/>
                  <a:pt x="98028" y="96564"/>
                  <a:pt x="98028" y="95152"/>
                </a:cubicBezTo>
                <a:cubicBezTo>
                  <a:pt x="98028" y="85835"/>
                  <a:pt x="98028" y="85835"/>
                  <a:pt x="98028" y="85835"/>
                </a:cubicBezTo>
                <a:cubicBezTo>
                  <a:pt x="103943" y="84423"/>
                  <a:pt x="103943" y="84423"/>
                  <a:pt x="103943" y="84423"/>
                </a:cubicBezTo>
                <a:lnTo>
                  <a:pt x="113521" y="113223"/>
                </a:lnTo>
                <a:close/>
                <a:moveTo>
                  <a:pt x="42253" y="21458"/>
                </a:moveTo>
                <a:cubicBezTo>
                  <a:pt x="100563" y="79905"/>
                  <a:pt x="100563" y="79905"/>
                  <a:pt x="100563" y="79905"/>
                </a:cubicBezTo>
                <a:cubicBezTo>
                  <a:pt x="96056" y="81035"/>
                  <a:pt x="96056" y="81035"/>
                  <a:pt x="96056" y="81035"/>
                </a:cubicBezTo>
                <a:cubicBezTo>
                  <a:pt x="39718" y="24282"/>
                  <a:pt x="39718" y="24282"/>
                  <a:pt x="39718" y="24282"/>
                </a:cubicBezTo>
                <a:lnTo>
                  <a:pt x="42253" y="21458"/>
                </a:lnTo>
                <a:close/>
                <a:moveTo>
                  <a:pt x="35774" y="27952"/>
                </a:moveTo>
                <a:cubicBezTo>
                  <a:pt x="92676" y="84988"/>
                  <a:pt x="92676" y="84988"/>
                  <a:pt x="92676" y="84988"/>
                </a:cubicBezTo>
                <a:cubicBezTo>
                  <a:pt x="92676" y="92611"/>
                  <a:pt x="92676" y="92611"/>
                  <a:pt x="92676" y="92611"/>
                </a:cubicBezTo>
                <a:cubicBezTo>
                  <a:pt x="85352" y="92611"/>
                  <a:pt x="85352" y="92611"/>
                  <a:pt x="85352" y="92611"/>
                </a:cubicBezTo>
                <a:cubicBezTo>
                  <a:pt x="27887" y="35858"/>
                  <a:pt x="27887" y="35858"/>
                  <a:pt x="27887" y="35858"/>
                </a:cubicBezTo>
                <a:lnTo>
                  <a:pt x="35774" y="27952"/>
                </a:lnTo>
                <a:close/>
                <a:moveTo>
                  <a:pt x="5352" y="25976"/>
                </a:moveTo>
                <a:cubicBezTo>
                  <a:pt x="5352" y="25976"/>
                  <a:pt x="5352" y="25411"/>
                  <a:pt x="5633" y="25129"/>
                </a:cubicBezTo>
                <a:cubicBezTo>
                  <a:pt x="25070" y="5647"/>
                  <a:pt x="25070" y="5647"/>
                  <a:pt x="25070" y="5647"/>
                </a:cubicBezTo>
                <a:cubicBezTo>
                  <a:pt x="25352" y="5364"/>
                  <a:pt x="25633" y="5364"/>
                  <a:pt x="25915" y="5364"/>
                </a:cubicBezTo>
                <a:cubicBezTo>
                  <a:pt x="26197" y="5364"/>
                  <a:pt x="26478" y="5364"/>
                  <a:pt x="26760" y="5647"/>
                </a:cubicBezTo>
                <a:cubicBezTo>
                  <a:pt x="38591" y="17788"/>
                  <a:pt x="38591" y="17788"/>
                  <a:pt x="38591" y="17788"/>
                </a:cubicBezTo>
                <a:cubicBezTo>
                  <a:pt x="17464" y="38964"/>
                  <a:pt x="17464" y="38964"/>
                  <a:pt x="17464" y="38964"/>
                </a:cubicBezTo>
                <a:cubicBezTo>
                  <a:pt x="5633" y="26823"/>
                  <a:pt x="5633" y="26823"/>
                  <a:pt x="5633" y="26823"/>
                </a:cubicBezTo>
                <a:cubicBezTo>
                  <a:pt x="5352" y="26541"/>
                  <a:pt x="5352" y="26258"/>
                  <a:pt x="5352" y="25976"/>
                </a:cubicBezTo>
                <a:close/>
                <a:moveTo>
                  <a:pt x="24225" y="39529"/>
                </a:moveTo>
                <a:cubicBezTo>
                  <a:pt x="81408" y="96000"/>
                  <a:pt x="81408" y="96000"/>
                  <a:pt x="81408" y="96000"/>
                </a:cubicBezTo>
                <a:cubicBezTo>
                  <a:pt x="79718" y="101647"/>
                  <a:pt x="79718" y="101647"/>
                  <a:pt x="79718" y="101647"/>
                </a:cubicBezTo>
                <a:cubicBezTo>
                  <a:pt x="21126" y="42635"/>
                  <a:pt x="21126" y="42635"/>
                  <a:pt x="21126" y="42635"/>
                </a:cubicBezTo>
                <a:lnTo>
                  <a:pt x="24225" y="39529"/>
                </a:lnTo>
                <a:close/>
              </a:path>
            </a:pathLst>
          </a:custGeom>
          <a:solidFill>
            <a:schemeClr val="tx1"/>
          </a:solidFill>
          <a:ln>
            <a:noFill/>
          </a:ln>
        </p:spPr>
        <p:txBody>
          <a:bodyPr lIns="121900" tIns="60933" rIns="121900" bIns="60933" anchor="t" anchorCtr="0">
            <a:noAutofit/>
          </a:bodyPr>
          <a:lstStyle/>
          <a:p>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 name="出自【趣你的PPT】(微信:qunideppt)：最优质的PPT资源库"/>
          <p:cNvSpPr/>
          <p:nvPr/>
        </p:nvSpPr>
        <p:spPr>
          <a:xfrm>
            <a:off x="355600" y="1532255"/>
            <a:ext cx="11368405" cy="4233545"/>
          </a:xfrm>
          <a:prstGeom prst="roundRect">
            <a:avLst/>
          </a:prstGeom>
          <a:noFill/>
          <a:ln w="38100">
            <a:solidFill>
              <a:srgbClr val="C1C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出自【趣你的PPT】(微信:qunideppt)：最优质的PPT资源库"/>
          <p:cNvSpPr/>
          <p:nvPr/>
        </p:nvSpPr>
        <p:spPr>
          <a:xfrm>
            <a:off x="3735705" y="1086485"/>
            <a:ext cx="4022090" cy="7366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出自【趣你的PPT】(微信:qunideppt)：最优质的PPT资源库"/>
          <p:cNvSpPr txBox="1"/>
          <p:nvPr/>
        </p:nvSpPr>
        <p:spPr>
          <a:xfrm>
            <a:off x="4272280" y="1287145"/>
            <a:ext cx="5222875" cy="33464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sz="2000" b="1" dirty="0" smtClean="0">
                <a:solidFill>
                  <a:schemeClr val="bg1"/>
                </a:solidFill>
                <a:latin typeface="Bebas Neue" panose="020B0606020202050201" pitchFamily="34" charset="0"/>
                <a:ea typeface="微软雅黑" panose="020B0503020204020204" pitchFamily="34" charset="-122"/>
              </a:rPr>
              <a:t>实地调研</a:t>
            </a:r>
            <a:endParaRPr lang="zh-CN" sz="2000" b="1" dirty="0" smtClean="0">
              <a:solidFill>
                <a:schemeClr val="bg1"/>
              </a:solidFill>
              <a:latin typeface="Bebas Neue" panose="020B0606020202050201" pitchFamily="34" charset="0"/>
              <a:ea typeface="微软雅黑" panose="020B0503020204020204" pitchFamily="34" charset="-122"/>
            </a:endParaRPr>
          </a:p>
        </p:txBody>
      </p:sp>
      <p:sp>
        <p:nvSpPr>
          <p:cNvPr id="6" name="出自【趣你的PPT】(微信:qunideppt)：最优质的PPT资源库"/>
          <p:cNvSpPr txBox="1"/>
          <p:nvPr/>
        </p:nvSpPr>
        <p:spPr>
          <a:xfrm>
            <a:off x="2122805" y="1287145"/>
            <a:ext cx="5222875" cy="33464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ltLang="zh-CN" sz="2400" b="1"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2019.9</a:t>
            </a:r>
            <a:endParaRPr lang="en-US" altLang="zh-CN" sz="2400" b="1"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9" name="直接连接符 8"/>
          <p:cNvCxnSpPr/>
          <p:nvPr/>
        </p:nvCxnSpPr>
        <p:spPr>
          <a:xfrm>
            <a:off x="5817870" y="1154430"/>
            <a:ext cx="0" cy="60071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1"/>
          <a:stretch>
            <a:fillRect/>
          </a:stretch>
        </p:blipFill>
        <p:spPr>
          <a:xfrm>
            <a:off x="755015" y="1970405"/>
            <a:ext cx="4924425" cy="3486785"/>
          </a:xfrm>
          <a:prstGeom prst="rect">
            <a:avLst/>
          </a:prstGeom>
        </p:spPr>
      </p:pic>
      <p:pic>
        <p:nvPicPr>
          <p:cNvPr id="12" name="图片 11"/>
          <p:cNvPicPr>
            <a:picLocks noChangeAspect="1"/>
          </p:cNvPicPr>
          <p:nvPr/>
        </p:nvPicPr>
        <p:blipFill>
          <a:blip r:embed="rId2"/>
          <a:stretch>
            <a:fillRect/>
          </a:stretch>
        </p:blipFill>
        <p:spPr>
          <a:xfrm>
            <a:off x="5928995" y="1970405"/>
            <a:ext cx="5230495" cy="3486785"/>
          </a:xfrm>
          <a:prstGeom prst="rect">
            <a:avLst/>
          </a:prstGeom>
        </p:spPr>
      </p:pic>
      <p:pic>
        <p:nvPicPr>
          <p:cNvPr id="11" name="图片 13" descr="中化logo"/>
          <p:cNvPicPr>
            <a:picLocks noChangeAspect="1"/>
          </p:cNvPicPr>
          <p:nvPr/>
        </p:nvPicPr>
        <p:blipFill>
          <a:blip r:embed="rId3">
            <a:clrChange>
              <a:clrFrom>
                <a:srgbClr val="FFFFFF"/>
              </a:clrFrom>
              <a:clrTo>
                <a:srgbClr val="FFFFFF">
                  <a:alpha val="0"/>
                </a:srgbClr>
              </a:clrTo>
            </a:clrChange>
          </a:blip>
          <a:stretch>
            <a:fillRect/>
          </a:stretch>
        </p:blipFill>
        <p:spPr>
          <a:xfrm>
            <a:off x="10946765" y="6003925"/>
            <a:ext cx="1143000" cy="760095"/>
          </a:xfrm>
          <a:prstGeom prst="rect">
            <a:avLst/>
          </a:prstGeom>
          <a:noFill/>
          <a:ln w="9525">
            <a:noFill/>
          </a:ln>
        </p:spPr>
      </p:pic>
      <p:sp>
        <p:nvSpPr>
          <p:cNvPr id="13" name="矩形 12"/>
          <p:cNvSpPr/>
          <p:nvPr/>
        </p:nvSpPr>
        <p:spPr>
          <a:xfrm>
            <a:off x="0" y="6764020"/>
            <a:ext cx="361505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3662045" y="6764020"/>
            <a:ext cx="361505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矩形 14"/>
          <p:cNvSpPr/>
          <p:nvPr/>
        </p:nvSpPr>
        <p:spPr>
          <a:xfrm>
            <a:off x="7320280" y="6758940"/>
            <a:ext cx="361505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矩形 15"/>
          <p:cNvSpPr/>
          <p:nvPr/>
        </p:nvSpPr>
        <p:spPr>
          <a:xfrm flipV="1">
            <a:off x="7640320" y="495300"/>
            <a:ext cx="258889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矩形 16"/>
          <p:cNvSpPr/>
          <p:nvPr/>
        </p:nvSpPr>
        <p:spPr>
          <a:xfrm flipV="1">
            <a:off x="4969510" y="495300"/>
            <a:ext cx="258889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矩形 17"/>
          <p:cNvSpPr/>
          <p:nvPr/>
        </p:nvSpPr>
        <p:spPr>
          <a:xfrm flipV="1">
            <a:off x="2289175" y="500380"/>
            <a:ext cx="258889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出自【趣你的PPT】(微信:qunideppt)：最优质的PPT资源库"/>
          <p:cNvSpPr txBox="1"/>
          <p:nvPr/>
        </p:nvSpPr>
        <p:spPr>
          <a:xfrm>
            <a:off x="755201" y="302192"/>
            <a:ext cx="2336341"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政策背景</a:t>
            </a: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 name="出自【趣你的PPT】(微信:qunideppt)：最优质的PPT资源库"/>
          <p:cNvSpPr/>
          <p:nvPr/>
        </p:nvSpPr>
        <p:spPr>
          <a:xfrm>
            <a:off x="355458" y="368872"/>
            <a:ext cx="328304" cy="328304"/>
          </a:xfrm>
          <a:custGeom>
            <a:avLst/>
            <a:gdLst/>
            <a:ahLst/>
            <a:cxnLst/>
            <a:rect l="0" t="0" r="0" b="0"/>
            <a:pathLst>
              <a:path w="120000" h="120000" extrusionOk="0">
                <a:moveTo>
                  <a:pt x="119718" y="118870"/>
                </a:moveTo>
                <a:cubicBezTo>
                  <a:pt x="119718" y="118870"/>
                  <a:pt x="119718" y="118870"/>
                  <a:pt x="119718" y="118588"/>
                </a:cubicBezTo>
                <a:cubicBezTo>
                  <a:pt x="119718" y="118588"/>
                  <a:pt x="119718" y="118588"/>
                  <a:pt x="119999" y="118305"/>
                </a:cubicBezTo>
                <a:cubicBezTo>
                  <a:pt x="119999" y="118305"/>
                  <a:pt x="119999" y="118305"/>
                  <a:pt x="119999" y="118305"/>
                </a:cubicBezTo>
                <a:cubicBezTo>
                  <a:pt x="119999" y="118023"/>
                  <a:pt x="119999" y="118023"/>
                  <a:pt x="119999" y="117741"/>
                </a:cubicBezTo>
                <a:cubicBezTo>
                  <a:pt x="119999" y="117741"/>
                  <a:pt x="119999" y="117741"/>
                  <a:pt x="119999" y="117741"/>
                </a:cubicBezTo>
                <a:cubicBezTo>
                  <a:pt x="119999" y="117741"/>
                  <a:pt x="119999" y="117458"/>
                  <a:pt x="119999" y="117458"/>
                </a:cubicBezTo>
                <a:cubicBezTo>
                  <a:pt x="119999" y="117458"/>
                  <a:pt x="119999" y="117458"/>
                  <a:pt x="119999" y="117176"/>
                </a:cubicBezTo>
                <a:cubicBezTo>
                  <a:pt x="119999" y="117176"/>
                  <a:pt x="119999" y="117176"/>
                  <a:pt x="119999" y="117176"/>
                </a:cubicBezTo>
                <a:cubicBezTo>
                  <a:pt x="119999" y="117176"/>
                  <a:pt x="119999" y="116894"/>
                  <a:pt x="119999" y="116894"/>
                </a:cubicBezTo>
                <a:cubicBezTo>
                  <a:pt x="119999" y="116894"/>
                  <a:pt x="119999" y="116611"/>
                  <a:pt x="119999" y="116611"/>
                </a:cubicBezTo>
                <a:cubicBezTo>
                  <a:pt x="119999" y="116611"/>
                  <a:pt x="119999" y="116611"/>
                  <a:pt x="119999" y="116611"/>
                </a:cubicBezTo>
                <a:cubicBezTo>
                  <a:pt x="108450" y="80470"/>
                  <a:pt x="108450" y="80470"/>
                  <a:pt x="108450" y="80470"/>
                </a:cubicBezTo>
                <a:cubicBezTo>
                  <a:pt x="108169" y="80188"/>
                  <a:pt x="107887" y="79905"/>
                  <a:pt x="107605" y="79623"/>
                </a:cubicBezTo>
                <a:cubicBezTo>
                  <a:pt x="44788" y="16376"/>
                  <a:pt x="44788" y="16376"/>
                  <a:pt x="44788" y="16376"/>
                </a:cubicBezTo>
                <a:cubicBezTo>
                  <a:pt x="44507" y="16094"/>
                  <a:pt x="44507" y="16094"/>
                  <a:pt x="44225" y="15811"/>
                </a:cubicBezTo>
                <a:cubicBezTo>
                  <a:pt x="30422" y="1976"/>
                  <a:pt x="30422" y="1976"/>
                  <a:pt x="30422" y="1976"/>
                </a:cubicBezTo>
                <a:cubicBezTo>
                  <a:pt x="29295" y="847"/>
                  <a:pt x="27605" y="0"/>
                  <a:pt x="25915" y="0"/>
                </a:cubicBezTo>
                <a:cubicBezTo>
                  <a:pt x="24225" y="0"/>
                  <a:pt x="22535" y="847"/>
                  <a:pt x="21126" y="1976"/>
                </a:cubicBezTo>
                <a:cubicBezTo>
                  <a:pt x="1971" y="21458"/>
                  <a:pt x="1971" y="21458"/>
                  <a:pt x="1971" y="21458"/>
                </a:cubicBezTo>
                <a:cubicBezTo>
                  <a:pt x="563" y="22588"/>
                  <a:pt x="0" y="24282"/>
                  <a:pt x="0" y="25976"/>
                </a:cubicBezTo>
                <a:cubicBezTo>
                  <a:pt x="0" y="27670"/>
                  <a:pt x="563" y="29364"/>
                  <a:pt x="1971" y="30776"/>
                </a:cubicBezTo>
                <a:cubicBezTo>
                  <a:pt x="15211" y="44047"/>
                  <a:pt x="15211" y="44047"/>
                  <a:pt x="15211" y="44047"/>
                </a:cubicBezTo>
                <a:cubicBezTo>
                  <a:pt x="15492" y="44329"/>
                  <a:pt x="15492" y="44329"/>
                  <a:pt x="15492" y="44611"/>
                </a:cubicBezTo>
                <a:cubicBezTo>
                  <a:pt x="78591" y="108141"/>
                  <a:pt x="78591" y="108141"/>
                  <a:pt x="78591" y="108141"/>
                </a:cubicBezTo>
                <a:cubicBezTo>
                  <a:pt x="78873" y="108423"/>
                  <a:pt x="79436" y="108705"/>
                  <a:pt x="79718" y="108705"/>
                </a:cubicBezTo>
                <a:cubicBezTo>
                  <a:pt x="99436" y="114635"/>
                  <a:pt x="99436" y="114635"/>
                  <a:pt x="99436" y="114635"/>
                </a:cubicBezTo>
                <a:cubicBezTo>
                  <a:pt x="2535" y="114635"/>
                  <a:pt x="2535" y="114635"/>
                  <a:pt x="2535" y="114635"/>
                </a:cubicBezTo>
                <a:cubicBezTo>
                  <a:pt x="1126" y="114635"/>
                  <a:pt x="0" y="115764"/>
                  <a:pt x="0" y="117176"/>
                </a:cubicBezTo>
                <a:cubicBezTo>
                  <a:pt x="0" y="118870"/>
                  <a:pt x="1126" y="120000"/>
                  <a:pt x="2535" y="120000"/>
                </a:cubicBezTo>
                <a:cubicBezTo>
                  <a:pt x="117464" y="120000"/>
                  <a:pt x="117464" y="120000"/>
                  <a:pt x="117464" y="120000"/>
                </a:cubicBezTo>
                <a:cubicBezTo>
                  <a:pt x="117464" y="120000"/>
                  <a:pt x="117464" y="120000"/>
                  <a:pt x="117464" y="120000"/>
                </a:cubicBezTo>
                <a:cubicBezTo>
                  <a:pt x="117746" y="120000"/>
                  <a:pt x="117746" y="120000"/>
                  <a:pt x="118028" y="120000"/>
                </a:cubicBezTo>
                <a:cubicBezTo>
                  <a:pt x="118028" y="120000"/>
                  <a:pt x="118309" y="119717"/>
                  <a:pt x="118591" y="119717"/>
                </a:cubicBezTo>
                <a:cubicBezTo>
                  <a:pt x="118591" y="119717"/>
                  <a:pt x="118591" y="119717"/>
                  <a:pt x="118591" y="119717"/>
                </a:cubicBezTo>
                <a:cubicBezTo>
                  <a:pt x="118591" y="119717"/>
                  <a:pt x="118873" y="119717"/>
                  <a:pt x="118873" y="119435"/>
                </a:cubicBezTo>
                <a:cubicBezTo>
                  <a:pt x="118873" y="119435"/>
                  <a:pt x="118873" y="119435"/>
                  <a:pt x="118873" y="119435"/>
                </a:cubicBezTo>
                <a:cubicBezTo>
                  <a:pt x="119154" y="119435"/>
                  <a:pt x="119154" y="119152"/>
                  <a:pt x="119436" y="119152"/>
                </a:cubicBezTo>
                <a:cubicBezTo>
                  <a:pt x="119436" y="119152"/>
                  <a:pt x="119436" y="119152"/>
                  <a:pt x="119436" y="119152"/>
                </a:cubicBezTo>
                <a:cubicBezTo>
                  <a:pt x="119436" y="119152"/>
                  <a:pt x="119436" y="118870"/>
                  <a:pt x="119718" y="118870"/>
                </a:cubicBezTo>
                <a:close/>
                <a:moveTo>
                  <a:pt x="113521" y="113223"/>
                </a:moveTo>
                <a:cubicBezTo>
                  <a:pt x="84225" y="104752"/>
                  <a:pt x="84225" y="104752"/>
                  <a:pt x="84225" y="104752"/>
                </a:cubicBezTo>
                <a:cubicBezTo>
                  <a:pt x="86197" y="97694"/>
                  <a:pt x="86197" y="97694"/>
                  <a:pt x="86197" y="97694"/>
                </a:cubicBezTo>
                <a:cubicBezTo>
                  <a:pt x="95211" y="97694"/>
                  <a:pt x="95211" y="97694"/>
                  <a:pt x="95211" y="97694"/>
                </a:cubicBezTo>
                <a:cubicBezTo>
                  <a:pt x="96901" y="97694"/>
                  <a:pt x="98028" y="96564"/>
                  <a:pt x="98028" y="95152"/>
                </a:cubicBezTo>
                <a:cubicBezTo>
                  <a:pt x="98028" y="85835"/>
                  <a:pt x="98028" y="85835"/>
                  <a:pt x="98028" y="85835"/>
                </a:cubicBezTo>
                <a:cubicBezTo>
                  <a:pt x="103943" y="84423"/>
                  <a:pt x="103943" y="84423"/>
                  <a:pt x="103943" y="84423"/>
                </a:cubicBezTo>
                <a:lnTo>
                  <a:pt x="113521" y="113223"/>
                </a:lnTo>
                <a:close/>
                <a:moveTo>
                  <a:pt x="42253" y="21458"/>
                </a:moveTo>
                <a:cubicBezTo>
                  <a:pt x="100563" y="79905"/>
                  <a:pt x="100563" y="79905"/>
                  <a:pt x="100563" y="79905"/>
                </a:cubicBezTo>
                <a:cubicBezTo>
                  <a:pt x="96056" y="81035"/>
                  <a:pt x="96056" y="81035"/>
                  <a:pt x="96056" y="81035"/>
                </a:cubicBezTo>
                <a:cubicBezTo>
                  <a:pt x="39718" y="24282"/>
                  <a:pt x="39718" y="24282"/>
                  <a:pt x="39718" y="24282"/>
                </a:cubicBezTo>
                <a:lnTo>
                  <a:pt x="42253" y="21458"/>
                </a:lnTo>
                <a:close/>
                <a:moveTo>
                  <a:pt x="35774" y="27952"/>
                </a:moveTo>
                <a:cubicBezTo>
                  <a:pt x="92676" y="84988"/>
                  <a:pt x="92676" y="84988"/>
                  <a:pt x="92676" y="84988"/>
                </a:cubicBezTo>
                <a:cubicBezTo>
                  <a:pt x="92676" y="92611"/>
                  <a:pt x="92676" y="92611"/>
                  <a:pt x="92676" y="92611"/>
                </a:cubicBezTo>
                <a:cubicBezTo>
                  <a:pt x="85352" y="92611"/>
                  <a:pt x="85352" y="92611"/>
                  <a:pt x="85352" y="92611"/>
                </a:cubicBezTo>
                <a:cubicBezTo>
                  <a:pt x="27887" y="35858"/>
                  <a:pt x="27887" y="35858"/>
                  <a:pt x="27887" y="35858"/>
                </a:cubicBezTo>
                <a:lnTo>
                  <a:pt x="35774" y="27952"/>
                </a:lnTo>
                <a:close/>
                <a:moveTo>
                  <a:pt x="5352" y="25976"/>
                </a:moveTo>
                <a:cubicBezTo>
                  <a:pt x="5352" y="25976"/>
                  <a:pt x="5352" y="25411"/>
                  <a:pt x="5633" y="25129"/>
                </a:cubicBezTo>
                <a:cubicBezTo>
                  <a:pt x="25070" y="5647"/>
                  <a:pt x="25070" y="5647"/>
                  <a:pt x="25070" y="5647"/>
                </a:cubicBezTo>
                <a:cubicBezTo>
                  <a:pt x="25352" y="5364"/>
                  <a:pt x="25633" y="5364"/>
                  <a:pt x="25915" y="5364"/>
                </a:cubicBezTo>
                <a:cubicBezTo>
                  <a:pt x="26197" y="5364"/>
                  <a:pt x="26478" y="5364"/>
                  <a:pt x="26760" y="5647"/>
                </a:cubicBezTo>
                <a:cubicBezTo>
                  <a:pt x="38591" y="17788"/>
                  <a:pt x="38591" y="17788"/>
                  <a:pt x="38591" y="17788"/>
                </a:cubicBezTo>
                <a:cubicBezTo>
                  <a:pt x="17464" y="38964"/>
                  <a:pt x="17464" y="38964"/>
                  <a:pt x="17464" y="38964"/>
                </a:cubicBezTo>
                <a:cubicBezTo>
                  <a:pt x="5633" y="26823"/>
                  <a:pt x="5633" y="26823"/>
                  <a:pt x="5633" y="26823"/>
                </a:cubicBezTo>
                <a:cubicBezTo>
                  <a:pt x="5352" y="26541"/>
                  <a:pt x="5352" y="26258"/>
                  <a:pt x="5352" y="25976"/>
                </a:cubicBezTo>
                <a:close/>
                <a:moveTo>
                  <a:pt x="24225" y="39529"/>
                </a:moveTo>
                <a:cubicBezTo>
                  <a:pt x="81408" y="96000"/>
                  <a:pt x="81408" y="96000"/>
                  <a:pt x="81408" y="96000"/>
                </a:cubicBezTo>
                <a:cubicBezTo>
                  <a:pt x="79718" y="101647"/>
                  <a:pt x="79718" y="101647"/>
                  <a:pt x="79718" y="101647"/>
                </a:cubicBezTo>
                <a:cubicBezTo>
                  <a:pt x="21126" y="42635"/>
                  <a:pt x="21126" y="42635"/>
                  <a:pt x="21126" y="42635"/>
                </a:cubicBezTo>
                <a:lnTo>
                  <a:pt x="24225" y="39529"/>
                </a:lnTo>
                <a:close/>
              </a:path>
            </a:pathLst>
          </a:custGeom>
          <a:solidFill>
            <a:schemeClr val="tx1"/>
          </a:solidFill>
          <a:ln>
            <a:noFill/>
          </a:ln>
        </p:spPr>
        <p:txBody>
          <a:bodyPr lIns="121900" tIns="60933" rIns="121900" bIns="60933" anchor="t" anchorCtr="0">
            <a:noAutofit/>
          </a:bodyPr>
          <a:lstStyle/>
          <a:p>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 name="出自【趣你的PPT】(微信:qunideppt)：最优质的PPT资源库"/>
          <p:cNvSpPr/>
          <p:nvPr/>
        </p:nvSpPr>
        <p:spPr>
          <a:xfrm>
            <a:off x="1650365" y="1836420"/>
            <a:ext cx="8903970" cy="3610610"/>
          </a:xfrm>
          <a:prstGeom prst="roundRect">
            <a:avLst/>
          </a:prstGeom>
          <a:noFill/>
          <a:ln w="38100">
            <a:solidFill>
              <a:srgbClr val="C1C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出自【趣你的PPT】(微信:qunideppt)：最优质的PPT资源库"/>
          <p:cNvSpPr/>
          <p:nvPr/>
        </p:nvSpPr>
        <p:spPr>
          <a:xfrm>
            <a:off x="2468880" y="1362710"/>
            <a:ext cx="7312660" cy="7366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出自【趣你的PPT】(微信:qunideppt)：最优质的PPT资源库"/>
          <p:cNvSpPr txBox="1"/>
          <p:nvPr/>
        </p:nvSpPr>
        <p:spPr>
          <a:xfrm>
            <a:off x="2468880" y="2344420"/>
            <a:ext cx="7520940" cy="2861310"/>
          </a:xfrm>
          <a:prstGeom prst="rect">
            <a:avLst/>
          </a:prstGeom>
          <a:noFill/>
        </p:spPr>
        <p:txBody>
          <a:bodyPr wrap="square" rtlCol="0">
            <a:spAutoFit/>
          </a:bodyPr>
          <a:lstStyle/>
          <a:p>
            <a:pPr indent="0" algn="l" fontAlgn="auto">
              <a:lnSpc>
                <a:spcPct val="150000"/>
              </a:lnSpc>
              <a:buFont typeface="Arial" panose="020B0604020202020204" pitchFamily="34" charset="0"/>
              <a:buNone/>
            </a:pPr>
            <a:r>
              <a:rPr lang="zh-CN" altLang="en-US" sz="2000" b="1" dirty="0" smtClean="0">
                <a:solidFill>
                  <a:schemeClr val="bg2">
                    <a:lumMod val="50000"/>
                  </a:schemeClr>
                </a:solidFill>
                <a:latin typeface="Adobe Arabic" panose="02040503050201020203" pitchFamily="18" charset="-78"/>
                <a:ea typeface="微软雅黑" panose="020B0503020204020204" pitchFamily="34" charset="-122"/>
                <a:cs typeface="Adobe Arabic" panose="02040503050201020203" pitchFamily="18" charset="-78"/>
              </a:rPr>
              <a:t>申请范围：肥料生产和应用领域</a:t>
            </a:r>
            <a:endParaRPr lang="zh-CN" altLang="en-US" sz="2000" b="1" dirty="0" smtClean="0">
              <a:solidFill>
                <a:schemeClr val="bg2">
                  <a:lumMod val="50000"/>
                </a:schemeClr>
              </a:solidFill>
              <a:latin typeface="Adobe Arabic" panose="02040503050201020203" pitchFamily="18" charset="-78"/>
              <a:ea typeface="微软雅黑" panose="020B0503020204020204" pitchFamily="34" charset="-122"/>
              <a:cs typeface="Adobe Arabic" panose="02040503050201020203" pitchFamily="18" charset="-78"/>
            </a:endParaRPr>
          </a:p>
          <a:p>
            <a:pPr indent="0" algn="l" fontAlgn="auto">
              <a:lnSpc>
                <a:spcPct val="150000"/>
              </a:lnSpc>
              <a:buFont typeface="Arial" panose="020B0604020202020204" pitchFamily="34" charset="0"/>
              <a:buNone/>
            </a:pPr>
            <a:r>
              <a:rPr lang="zh-CN" altLang="en-US" sz="2000" b="1" dirty="0" smtClean="0">
                <a:solidFill>
                  <a:schemeClr val="bg2">
                    <a:lumMod val="50000"/>
                  </a:schemeClr>
                </a:solidFill>
                <a:latin typeface="Adobe Arabic" panose="02040503050201020203" pitchFamily="18" charset="-78"/>
                <a:ea typeface="微软雅黑" panose="020B0503020204020204" pitchFamily="34" charset="-122"/>
                <a:cs typeface="Adobe Arabic" panose="02040503050201020203" pitchFamily="18" charset="-78"/>
              </a:rPr>
              <a:t>申请原则：自愿申请、自主实施、定期评价、持续提升</a:t>
            </a:r>
            <a:endParaRPr lang="zh-CN" altLang="en-US" sz="2000" b="1" dirty="0" smtClean="0">
              <a:solidFill>
                <a:schemeClr val="bg2">
                  <a:lumMod val="50000"/>
                </a:schemeClr>
              </a:solidFill>
              <a:latin typeface="Adobe Arabic" panose="02040503050201020203" pitchFamily="18" charset="-78"/>
              <a:ea typeface="微软雅黑" panose="020B0503020204020204" pitchFamily="34" charset="-122"/>
              <a:cs typeface="Adobe Arabic" panose="02040503050201020203" pitchFamily="18" charset="-78"/>
            </a:endParaRPr>
          </a:p>
          <a:p>
            <a:pPr indent="0" algn="l" fontAlgn="auto">
              <a:lnSpc>
                <a:spcPct val="150000"/>
              </a:lnSpc>
              <a:buFont typeface="Arial" panose="020B0604020202020204" pitchFamily="34" charset="0"/>
              <a:buNone/>
            </a:pPr>
            <a:r>
              <a:rPr lang="zh-CN" altLang="en-US" sz="2000" b="1" dirty="0" smtClean="0">
                <a:solidFill>
                  <a:schemeClr val="bg2">
                    <a:lumMod val="50000"/>
                  </a:schemeClr>
                </a:solidFill>
                <a:latin typeface="Adobe Arabic" panose="02040503050201020203" pitchFamily="18" charset="-78"/>
                <a:ea typeface="微软雅黑" panose="020B0503020204020204" pitchFamily="34" charset="-122"/>
                <a:cs typeface="Adobe Arabic" panose="02040503050201020203" pitchFamily="18" charset="-78"/>
              </a:rPr>
              <a:t>名单确定：首批肥料试点单位优先在全国生态环保优质农业投入品评价技术机构推荐的试点候选名单中择优选定</a:t>
            </a:r>
            <a:endParaRPr lang="zh-CN" altLang="en-US" sz="2000" b="1" dirty="0" smtClean="0">
              <a:solidFill>
                <a:schemeClr val="bg2">
                  <a:lumMod val="50000"/>
                </a:schemeClr>
              </a:solidFill>
              <a:latin typeface="Adobe Arabic" panose="02040503050201020203" pitchFamily="18" charset="-78"/>
              <a:ea typeface="微软雅黑" panose="020B0503020204020204" pitchFamily="34" charset="-122"/>
              <a:cs typeface="Adobe Arabic" panose="02040503050201020203" pitchFamily="18" charset="-78"/>
            </a:endParaRPr>
          </a:p>
          <a:p>
            <a:pPr indent="0" algn="l" fontAlgn="auto">
              <a:lnSpc>
                <a:spcPct val="150000"/>
              </a:lnSpc>
              <a:buFont typeface="Arial" panose="020B0604020202020204" pitchFamily="34" charset="0"/>
              <a:buNone/>
            </a:pPr>
            <a:r>
              <a:rPr lang="zh-CN" altLang="en-US" sz="2000" b="1" dirty="0" smtClean="0">
                <a:solidFill>
                  <a:schemeClr val="bg2">
                    <a:lumMod val="50000"/>
                  </a:schemeClr>
                </a:solidFill>
                <a:latin typeface="Adobe Arabic" panose="02040503050201020203" pitchFamily="18" charset="-78"/>
                <a:ea typeface="微软雅黑" panose="020B0503020204020204" pitchFamily="34" charset="-122"/>
                <a:cs typeface="Adobe Arabic" panose="02040503050201020203" pitchFamily="18" charset="-78"/>
              </a:rPr>
              <a:t>发布制度：国家中心根据工作需要，原则上每季度公布一次试点单位及对应试点产品</a:t>
            </a:r>
            <a:endParaRPr lang="zh-CN" altLang="en-US" sz="2000" b="1" dirty="0" smtClean="0">
              <a:solidFill>
                <a:schemeClr val="bg2">
                  <a:lumMod val="50000"/>
                </a:schemeClr>
              </a:solidFill>
              <a:latin typeface="Adobe Arabic" panose="02040503050201020203" pitchFamily="18" charset="-78"/>
              <a:ea typeface="微软雅黑" panose="020B0503020204020204" pitchFamily="34" charset="-122"/>
              <a:cs typeface="Adobe Arabic" panose="02040503050201020203" pitchFamily="18" charset="-78"/>
            </a:endParaRPr>
          </a:p>
        </p:txBody>
      </p:sp>
      <p:sp>
        <p:nvSpPr>
          <p:cNvPr id="5" name="出自【趣你的PPT】(微信:qunideppt)：最优质的PPT资源库"/>
          <p:cNvSpPr txBox="1"/>
          <p:nvPr/>
        </p:nvSpPr>
        <p:spPr>
          <a:xfrm>
            <a:off x="4498340" y="1574165"/>
            <a:ext cx="5222875" cy="33464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sz="2000" b="1" dirty="0" smtClean="0">
                <a:solidFill>
                  <a:schemeClr val="bg1"/>
                </a:solidFill>
                <a:latin typeface="Bebas Neue" panose="020B0606020202050201" pitchFamily="34" charset="0"/>
                <a:ea typeface="微软雅黑" panose="020B0503020204020204" pitchFamily="34" charset="-122"/>
              </a:rPr>
              <a:t>关于提供全国生态环保优质农业投入品（肥料）试点材料的函</a:t>
            </a:r>
            <a:endParaRPr lang="zh-CN" sz="2000" b="1" dirty="0" smtClean="0">
              <a:solidFill>
                <a:schemeClr val="bg1"/>
              </a:solidFill>
              <a:latin typeface="Bebas Neue" panose="020B0606020202050201" pitchFamily="34" charset="0"/>
              <a:ea typeface="微软雅黑" panose="020B0503020204020204" pitchFamily="34" charset="-122"/>
            </a:endParaRPr>
          </a:p>
        </p:txBody>
      </p:sp>
      <p:sp>
        <p:nvSpPr>
          <p:cNvPr id="6" name="出自【趣你的PPT】(微信:qunideppt)：最优质的PPT资源库"/>
          <p:cNvSpPr txBox="1"/>
          <p:nvPr/>
        </p:nvSpPr>
        <p:spPr>
          <a:xfrm>
            <a:off x="658495" y="1563370"/>
            <a:ext cx="5222875" cy="33464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ltLang="zh-CN" sz="2400" b="1"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2020.7</a:t>
            </a:r>
            <a:endParaRPr lang="en-US" altLang="zh-CN" sz="2400" b="1"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9" name="直接连接符 8"/>
          <p:cNvCxnSpPr/>
          <p:nvPr/>
        </p:nvCxnSpPr>
        <p:spPr>
          <a:xfrm>
            <a:off x="4293870" y="1412875"/>
            <a:ext cx="0" cy="60071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图片 13" descr="中化logo"/>
          <p:cNvPicPr>
            <a:picLocks noChangeAspect="1"/>
          </p:cNvPicPr>
          <p:nvPr/>
        </p:nvPicPr>
        <p:blipFill>
          <a:blip r:embed="rId1">
            <a:clrChange>
              <a:clrFrom>
                <a:srgbClr val="FFFFFF"/>
              </a:clrFrom>
              <a:clrTo>
                <a:srgbClr val="FFFFFF">
                  <a:alpha val="0"/>
                </a:srgbClr>
              </a:clrTo>
            </a:clrChange>
          </a:blip>
          <a:stretch>
            <a:fillRect/>
          </a:stretch>
        </p:blipFill>
        <p:spPr>
          <a:xfrm>
            <a:off x="10946765" y="6003925"/>
            <a:ext cx="1143000" cy="760095"/>
          </a:xfrm>
          <a:prstGeom prst="rect">
            <a:avLst/>
          </a:prstGeom>
          <a:noFill/>
          <a:ln w="9525">
            <a:noFill/>
          </a:ln>
        </p:spPr>
      </p:pic>
      <p:sp>
        <p:nvSpPr>
          <p:cNvPr id="12" name="矩形 11"/>
          <p:cNvSpPr/>
          <p:nvPr/>
        </p:nvSpPr>
        <p:spPr>
          <a:xfrm>
            <a:off x="0" y="6764020"/>
            <a:ext cx="361505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矩形 12"/>
          <p:cNvSpPr/>
          <p:nvPr/>
        </p:nvSpPr>
        <p:spPr>
          <a:xfrm>
            <a:off x="3662045" y="6764020"/>
            <a:ext cx="361505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7320280" y="6758940"/>
            <a:ext cx="361505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矩形 14"/>
          <p:cNvSpPr/>
          <p:nvPr/>
        </p:nvSpPr>
        <p:spPr>
          <a:xfrm flipV="1">
            <a:off x="7640320" y="495300"/>
            <a:ext cx="258889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矩形 15"/>
          <p:cNvSpPr/>
          <p:nvPr/>
        </p:nvSpPr>
        <p:spPr>
          <a:xfrm flipV="1">
            <a:off x="4969510" y="495300"/>
            <a:ext cx="258889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矩形 16"/>
          <p:cNvSpPr/>
          <p:nvPr/>
        </p:nvSpPr>
        <p:spPr>
          <a:xfrm flipV="1">
            <a:off x="2289175" y="500380"/>
            <a:ext cx="258889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矩形 3"/>
          <p:cNvSpPr/>
          <p:nvPr/>
        </p:nvSpPr>
        <p:spPr>
          <a:xfrm>
            <a:off x="329565" y="1146175"/>
            <a:ext cx="11553190" cy="4921885"/>
          </a:xfrm>
          <a:prstGeom prst="rect">
            <a:avLst/>
          </a:prstGeom>
          <a:noFill/>
          <a:ln w="9525">
            <a:noFill/>
          </a:ln>
        </p:spPr>
        <p:txBody>
          <a:bodyPr wrap="square" lIns="121917" tIns="60958" rIns="121917" bIns="60958">
            <a:spAutoFit/>
          </a:bodyPr>
          <a:p>
            <a:pPr algn="just">
              <a:lnSpc>
                <a:spcPct val="150000"/>
              </a:lnSpc>
            </a:pPr>
            <a:r>
              <a:rPr lang="zh-CN" altLang="en-US" sz="1600" dirty="0">
                <a:latin typeface="微软雅黑" panose="020B0503020204020204" pitchFamily="34" charset="-122"/>
                <a:ea typeface="微软雅黑" panose="020B0503020204020204" pitchFamily="34" charset="-122"/>
              </a:rPr>
              <a:t>       </a:t>
            </a:r>
            <a:r>
              <a:rPr sz="1600" dirty="0">
                <a:latin typeface="微软雅黑" panose="020B0503020204020204" pitchFamily="34" charset="-122"/>
                <a:ea typeface="微软雅黑" panose="020B0503020204020204" pitchFamily="34" charset="-122"/>
              </a:rPr>
              <a:t>北京中化联合认证有限公司（简称HQC)于2001年由原国家化学工业部中国轮胎产品认证委员会和中国乳胶制品认证委员会改制成立。是经国家认证认可监督管理委员会批准（批准号：CNCA-R-2002-075)、中国认证机构国家认可委员会认可（注册号：CNAS C075-P、 CNAS C075-M)从事认证评价服务工作的国有独资法人实体。</a:t>
            </a:r>
            <a:endParaRPr sz="1600" dirty="0">
              <a:latin typeface="微软雅黑" panose="020B0503020204020204" pitchFamily="34" charset="-122"/>
              <a:ea typeface="微软雅黑" panose="020B0503020204020204" pitchFamily="34" charset="-122"/>
            </a:endParaRPr>
          </a:p>
          <a:p>
            <a:pPr algn="just">
              <a:lnSpc>
                <a:spcPct val="150000"/>
              </a:lnSpc>
            </a:pPr>
            <a:r>
              <a:rPr lang="en-US" sz="1600" dirty="0">
                <a:latin typeface="微软雅黑" panose="020B0503020204020204" pitchFamily="34" charset="-122"/>
                <a:ea typeface="微软雅黑" panose="020B0503020204020204" pitchFamily="34" charset="-122"/>
              </a:rPr>
              <a:t>       </a:t>
            </a:r>
            <a:r>
              <a:rPr sz="1600" dirty="0">
                <a:latin typeface="微软雅黑" panose="020B0503020204020204" pitchFamily="34" charset="-122"/>
                <a:ea typeface="微软雅黑" panose="020B0503020204020204" pitchFamily="34" charset="-122"/>
              </a:rPr>
              <a:t>HQC被国家认监委指定为首批CCC认证机构及中国绿色产品认证机构，具有认证培训资质（课程确认号 CCAAWJ-2016-004)，被国家工信部指定为节能诊断服务市场化机构，被农业农村部农产品质量安全中心确定为“全国生态环保优质农业投入品（化工产品）评价技术机构”，承担了中国石化集团易派客电子商务平台技术评价工作，获得了国家高新技术企业称号。</a:t>
            </a:r>
            <a:endParaRPr sz="1600" dirty="0">
              <a:latin typeface="微软雅黑" panose="020B0503020204020204" pitchFamily="34" charset="-122"/>
              <a:ea typeface="微软雅黑" panose="020B0503020204020204" pitchFamily="34" charset="-122"/>
            </a:endParaRPr>
          </a:p>
          <a:p>
            <a:pPr algn="just">
              <a:lnSpc>
                <a:spcPct val="150000"/>
              </a:lnSpc>
            </a:pPr>
            <a:r>
              <a:rPr lang="en-US" sz="1600" dirty="0">
                <a:latin typeface="微软雅黑" panose="020B0503020204020204" pitchFamily="34" charset="-122"/>
                <a:ea typeface="微软雅黑" panose="020B0503020204020204" pitchFamily="34" charset="-122"/>
              </a:rPr>
              <a:t>       </a:t>
            </a:r>
            <a:r>
              <a:rPr sz="1600" dirty="0">
                <a:latin typeface="微软雅黑" panose="020B0503020204020204" pitchFamily="34" charset="-122"/>
                <a:ea typeface="微软雅黑" panose="020B0503020204020204" pitchFamily="34" charset="-122"/>
              </a:rPr>
              <a:t>HQC是石油和化工行业唯一具有强制性产品认证资质并同时开展品质、环保、安全、节能、绿色等产品认证，服务认证，质量、环境、职业健康安全、能源等管理体系认证以及绿色评价、供应链评价、温室气体排放核查、课题研究、标准制定、技术推广的综合性认证评价服务机构。也是目前为数不多在职业健康安全体系领域中的12大类（化学品、化学制品及纤维）通过CNAS认可的认证机构。</a:t>
            </a:r>
            <a:endParaRPr sz="1600" dirty="0">
              <a:latin typeface="微软雅黑" panose="020B0503020204020204" pitchFamily="34" charset="-122"/>
              <a:ea typeface="微软雅黑" panose="020B0503020204020204" pitchFamily="34" charset="-122"/>
            </a:endParaRPr>
          </a:p>
          <a:p>
            <a:pPr algn="just">
              <a:lnSpc>
                <a:spcPct val="150000"/>
              </a:lnSpc>
            </a:pPr>
            <a:r>
              <a:rPr lang="en-US" sz="1600" dirty="0">
                <a:latin typeface="微软雅黑" panose="020B0503020204020204" pitchFamily="34" charset="-122"/>
                <a:ea typeface="微软雅黑" panose="020B0503020204020204" pitchFamily="34" charset="-122"/>
              </a:rPr>
              <a:t>       </a:t>
            </a:r>
            <a:r>
              <a:rPr sz="1600" dirty="0">
                <a:latin typeface="微软雅黑" panose="020B0503020204020204" pitchFamily="34" charset="-122"/>
                <a:ea typeface="微软雅黑" panose="020B0503020204020204" pitchFamily="34" charset="-122"/>
              </a:rPr>
              <a:t>HQC拥有—支服务理念新、专业能力强、具有扎实专业技术和良好道德素质的专业人员队伍，以专业、真诚、增值的高品质服务，为客户在科学运营、管理提升、品质改进和绿色发展等方面提供持续有效的特色服务，赢得了广大客户的信赖，树立了HQC的品牌形象。</a:t>
            </a:r>
            <a:endParaRPr sz="1600" dirty="0">
              <a:latin typeface="微软雅黑" panose="020B0503020204020204" pitchFamily="34" charset="-122"/>
              <a:ea typeface="微软雅黑" panose="020B0503020204020204" pitchFamily="34" charset="-122"/>
            </a:endParaRPr>
          </a:p>
        </p:txBody>
      </p:sp>
      <p:sp>
        <p:nvSpPr>
          <p:cNvPr id="11" name="TextBox 5"/>
          <p:cNvSpPr txBox="1">
            <a:spLocks noChangeArrowheads="1"/>
          </p:cNvSpPr>
          <p:nvPr/>
        </p:nvSpPr>
        <p:spPr bwMode="auto">
          <a:xfrm>
            <a:off x="1118870" y="333058"/>
            <a:ext cx="1682750" cy="554038"/>
          </a:xfrm>
          <a:prstGeom prst="rect">
            <a:avLst/>
          </a:prstGeom>
          <a:noFill/>
          <a:ln w="9525">
            <a:noFill/>
            <a:miter lim="800000"/>
          </a:ln>
        </p:spPr>
        <p:txBody>
          <a:bodyPr wrap="none" lIns="121917" tIns="60958" rIns="121917" bIns="60958">
            <a:spAutoFit/>
          </a:bodyPr>
          <a:p>
            <a:pPr marR="0" defTabSz="914400">
              <a:buClrTx/>
              <a:buSzTx/>
              <a:buFontTx/>
              <a:defRPr/>
            </a:pPr>
            <a:r>
              <a:rPr kumimoji="0" lang="zh-CN" altLang="en-US" sz="2800" kern="0" cap="none" spc="0" normalizeH="0" baseline="0" noProof="0" dirty="0" smtClean="0">
                <a:solidFill>
                  <a:schemeClr val="tx1"/>
                </a:solidFill>
                <a:latin typeface="微软雅黑" panose="020B0503020204020204" pitchFamily="34" charset="-122"/>
                <a:ea typeface="微软雅黑" panose="020B0503020204020204" pitchFamily="34" charset="-122"/>
                <a:cs typeface="+mn-cs"/>
              </a:rPr>
              <a:t>公司简介</a:t>
            </a:r>
            <a:endParaRPr kumimoji="0" lang="zh-CN" altLang="en-US" sz="2800" kern="0" cap="none" spc="0" normalizeH="0" baseline="0" noProof="0" dirty="0" smtClean="0">
              <a:solidFill>
                <a:schemeClr val="tx1"/>
              </a:solidFill>
              <a:latin typeface="微软雅黑" panose="020B0503020204020204" pitchFamily="34" charset="-122"/>
              <a:ea typeface="微软雅黑" panose="020B0503020204020204" pitchFamily="34" charset="-122"/>
              <a:cs typeface="+mn-cs"/>
            </a:endParaRPr>
          </a:p>
        </p:txBody>
      </p:sp>
      <p:grpSp>
        <p:nvGrpSpPr>
          <p:cNvPr id="58373" name="组合 3"/>
          <p:cNvGrpSpPr/>
          <p:nvPr/>
        </p:nvGrpSpPr>
        <p:grpSpPr>
          <a:xfrm>
            <a:off x="402908" y="244158"/>
            <a:ext cx="665162" cy="663575"/>
            <a:chOff x="611187" y="261275"/>
            <a:chExt cx="666069" cy="664458"/>
          </a:xfrm>
        </p:grpSpPr>
        <p:sp>
          <p:nvSpPr>
            <p:cNvPr id="4" name="矩形 3"/>
            <p:cNvSpPr>
              <a:spLocks noChangeAspect="1"/>
            </p:cNvSpPr>
            <p:nvPr/>
          </p:nvSpPr>
          <p:spPr>
            <a:xfrm>
              <a:off x="611187" y="261275"/>
              <a:ext cx="538925" cy="53762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sp>
          <p:nvSpPr>
            <p:cNvPr id="13" name="矩形 12"/>
            <p:cNvSpPr>
              <a:spLocks noChangeAspect="1"/>
            </p:cNvSpPr>
            <p:nvPr/>
          </p:nvSpPr>
          <p:spPr>
            <a:xfrm>
              <a:off x="880650" y="530086"/>
              <a:ext cx="396606" cy="39564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grpSp>
      <p:pic>
        <p:nvPicPr>
          <p:cNvPr id="5" name="图片 13" descr="中化logo"/>
          <p:cNvPicPr>
            <a:picLocks noChangeAspect="1"/>
          </p:cNvPicPr>
          <p:nvPr/>
        </p:nvPicPr>
        <p:blipFill>
          <a:blip r:embed="rId1">
            <a:clrChange>
              <a:clrFrom>
                <a:srgbClr val="FFFFFF"/>
              </a:clrFrom>
              <a:clrTo>
                <a:srgbClr val="FFFFFF">
                  <a:alpha val="0"/>
                </a:srgbClr>
              </a:clrTo>
            </a:clrChange>
          </a:blip>
          <a:stretch>
            <a:fillRect/>
          </a:stretch>
        </p:blipFill>
        <p:spPr>
          <a:xfrm>
            <a:off x="10946765" y="6003925"/>
            <a:ext cx="1143000" cy="760095"/>
          </a:xfrm>
          <a:prstGeom prst="rect">
            <a:avLst/>
          </a:prstGeom>
          <a:noFill/>
          <a:ln w="9525">
            <a:noFill/>
          </a:ln>
        </p:spPr>
      </p:pic>
      <p:sp>
        <p:nvSpPr>
          <p:cNvPr id="6" name="矩形 5"/>
          <p:cNvSpPr/>
          <p:nvPr/>
        </p:nvSpPr>
        <p:spPr>
          <a:xfrm>
            <a:off x="0" y="6764020"/>
            <a:ext cx="361505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3662045" y="6764020"/>
            <a:ext cx="361505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7320280" y="6758940"/>
            <a:ext cx="361505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矩形 1"/>
          <p:cNvSpPr/>
          <p:nvPr/>
        </p:nvSpPr>
        <p:spPr>
          <a:xfrm flipV="1">
            <a:off x="8246110" y="598170"/>
            <a:ext cx="258889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矩形 2"/>
          <p:cNvSpPr/>
          <p:nvPr/>
        </p:nvSpPr>
        <p:spPr>
          <a:xfrm flipV="1">
            <a:off x="5575300" y="598170"/>
            <a:ext cx="258889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flipV="1">
            <a:off x="2882265" y="598170"/>
            <a:ext cx="258889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出自【趣你的PPT】(微信:qunideppt)：最优质的PPT资源库"/>
          <p:cNvSpPr txBox="1"/>
          <p:nvPr/>
        </p:nvSpPr>
        <p:spPr>
          <a:xfrm>
            <a:off x="807906" y="302192"/>
            <a:ext cx="2336341"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政策背景</a:t>
            </a: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 name="出自【趣你的PPT】(微信:qunideppt)：最优质的PPT资源库"/>
          <p:cNvSpPr/>
          <p:nvPr/>
        </p:nvSpPr>
        <p:spPr>
          <a:xfrm>
            <a:off x="355458" y="368872"/>
            <a:ext cx="328304" cy="328304"/>
          </a:xfrm>
          <a:custGeom>
            <a:avLst/>
            <a:gdLst/>
            <a:ahLst/>
            <a:cxnLst/>
            <a:rect l="0" t="0" r="0" b="0"/>
            <a:pathLst>
              <a:path w="120000" h="120000" extrusionOk="0">
                <a:moveTo>
                  <a:pt x="119718" y="118870"/>
                </a:moveTo>
                <a:cubicBezTo>
                  <a:pt x="119718" y="118870"/>
                  <a:pt x="119718" y="118870"/>
                  <a:pt x="119718" y="118588"/>
                </a:cubicBezTo>
                <a:cubicBezTo>
                  <a:pt x="119718" y="118588"/>
                  <a:pt x="119718" y="118588"/>
                  <a:pt x="119999" y="118305"/>
                </a:cubicBezTo>
                <a:cubicBezTo>
                  <a:pt x="119999" y="118305"/>
                  <a:pt x="119999" y="118305"/>
                  <a:pt x="119999" y="118305"/>
                </a:cubicBezTo>
                <a:cubicBezTo>
                  <a:pt x="119999" y="118023"/>
                  <a:pt x="119999" y="118023"/>
                  <a:pt x="119999" y="117741"/>
                </a:cubicBezTo>
                <a:cubicBezTo>
                  <a:pt x="119999" y="117741"/>
                  <a:pt x="119999" y="117741"/>
                  <a:pt x="119999" y="117741"/>
                </a:cubicBezTo>
                <a:cubicBezTo>
                  <a:pt x="119999" y="117741"/>
                  <a:pt x="119999" y="117458"/>
                  <a:pt x="119999" y="117458"/>
                </a:cubicBezTo>
                <a:cubicBezTo>
                  <a:pt x="119999" y="117458"/>
                  <a:pt x="119999" y="117458"/>
                  <a:pt x="119999" y="117176"/>
                </a:cubicBezTo>
                <a:cubicBezTo>
                  <a:pt x="119999" y="117176"/>
                  <a:pt x="119999" y="117176"/>
                  <a:pt x="119999" y="117176"/>
                </a:cubicBezTo>
                <a:cubicBezTo>
                  <a:pt x="119999" y="117176"/>
                  <a:pt x="119999" y="116894"/>
                  <a:pt x="119999" y="116894"/>
                </a:cubicBezTo>
                <a:cubicBezTo>
                  <a:pt x="119999" y="116894"/>
                  <a:pt x="119999" y="116611"/>
                  <a:pt x="119999" y="116611"/>
                </a:cubicBezTo>
                <a:cubicBezTo>
                  <a:pt x="119999" y="116611"/>
                  <a:pt x="119999" y="116611"/>
                  <a:pt x="119999" y="116611"/>
                </a:cubicBezTo>
                <a:cubicBezTo>
                  <a:pt x="108450" y="80470"/>
                  <a:pt x="108450" y="80470"/>
                  <a:pt x="108450" y="80470"/>
                </a:cubicBezTo>
                <a:cubicBezTo>
                  <a:pt x="108169" y="80188"/>
                  <a:pt x="107887" y="79905"/>
                  <a:pt x="107605" y="79623"/>
                </a:cubicBezTo>
                <a:cubicBezTo>
                  <a:pt x="44788" y="16376"/>
                  <a:pt x="44788" y="16376"/>
                  <a:pt x="44788" y="16376"/>
                </a:cubicBezTo>
                <a:cubicBezTo>
                  <a:pt x="44507" y="16094"/>
                  <a:pt x="44507" y="16094"/>
                  <a:pt x="44225" y="15811"/>
                </a:cubicBezTo>
                <a:cubicBezTo>
                  <a:pt x="30422" y="1976"/>
                  <a:pt x="30422" y="1976"/>
                  <a:pt x="30422" y="1976"/>
                </a:cubicBezTo>
                <a:cubicBezTo>
                  <a:pt x="29295" y="847"/>
                  <a:pt x="27605" y="0"/>
                  <a:pt x="25915" y="0"/>
                </a:cubicBezTo>
                <a:cubicBezTo>
                  <a:pt x="24225" y="0"/>
                  <a:pt x="22535" y="847"/>
                  <a:pt x="21126" y="1976"/>
                </a:cubicBezTo>
                <a:cubicBezTo>
                  <a:pt x="1971" y="21458"/>
                  <a:pt x="1971" y="21458"/>
                  <a:pt x="1971" y="21458"/>
                </a:cubicBezTo>
                <a:cubicBezTo>
                  <a:pt x="563" y="22588"/>
                  <a:pt x="0" y="24282"/>
                  <a:pt x="0" y="25976"/>
                </a:cubicBezTo>
                <a:cubicBezTo>
                  <a:pt x="0" y="27670"/>
                  <a:pt x="563" y="29364"/>
                  <a:pt x="1971" y="30776"/>
                </a:cubicBezTo>
                <a:cubicBezTo>
                  <a:pt x="15211" y="44047"/>
                  <a:pt x="15211" y="44047"/>
                  <a:pt x="15211" y="44047"/>
                </a:cubicBezTo>
                <a:cubicBezTo>
                  <a:pt x="15492" y="44329"/>
                  <a:pt x="15492" y="44329"/>
                  <a:pt x="15492" y="44611"/>
                </a:cubicBezTo>
                <a:cubicBezTo>
                  <a:pt x="78591" y="108141"/>
                  <a:pt x="78591" y="108141"/>
                  <a:pt x="78591" y="108141"/>
                </a:cubicBezTo>
                <a:cubicBezTo>
                  <a:pt x="78873" y="108423"/>
                  <a:pt x="79436" y="108705"/>
                  <a:pt x="79718" y="108705"/>
                </a:cubicBezTo>
                <a:cubicBezTo>
                  <a:pt x="99436" y="114635"/>
                  <a:pt x="99436" y="114635"/>
                  <a:pt x="99436" y="114635"/>
                </a:cubicBezTo>
                <a:cubicBezTo>
                  <a:pt x="2535" y="114635"/>
                  <a:pt x="2535" y="114635"/>
                  <a:pt x="2535" y="114635"/>
                </a:cubicBezTo>
                <a:cubicBezTo>
                  <a:pt x="1126" y="114635"/>
                  <a:pt x="0" y="115764"/>
                  <a:pt x="0" y="117176"/>
                </a:cubicBezTo>
                <a:cubicBezTo>
                  <a:pt x="0" y="118870"/>
                  <a:pt x="1126" y="120000"/>
                  <a:pt x="2535" y="120000"/>
                </a:cubicBezTo>
                <a:cubicBezTo>
                  <a:pt x="117464" y="120000"/>
                  <a:pt x="117464" y="120000"/>
                  <a:pt x="117464" y="120000"/>
                </a:cubicBezTo>
                <a:cubicBezTo>
                  <a:pt x="117464" y="120000"/>
                  <a:pt x="117464" y="120000"/>
                  <a:pt x="117464" y="120000"/>
                </a:cubicBezTo>
                <a:cubicBezTo>
                  <a:pt x="117746" y="120000"/>
                  <a:pt x="117746" y="120000"/>
                  <a:pt x="118028" y="120000"/>
                </a:cubicBezTo>
                <a:cubicBezTo>
                  <a:pt x="118028" y="120000"/>
                  <a:pt x="118309" y="119717"/>
                  <a:pt x="118591" y="119717"/>
                </a:cubicBezTo>
                <a:cubicBezTo>
                  <a:pt x="118591" y="119717"/>
                  <a:pt x="118591" y="119717"/>
                  <a:pt x="118591" y="119717"/>
                </a:cubicBezTo>
                <a:cubicBezTo>
                  <a:pt x="118591" y="119717"/>
                  <a:pt x="118873" y="119717"/>
                  <a:pt x="118873" y="119435"/>
                </a:cubicBezTo>
                <a:cubicBezTo>
                  <a:pt x="118873" y="119435"/>
                  <a:pt x="118873" y="119435"/>
                  <a:pt x="118873" y="119435"/>
                </a:cubicBezTo>
                <a:cubicBezTo>
                  <a:pt x="119154" y="119435"/>
                  <a:pt x="119154" y="119152"/>
                  <a:pt x="119436" y="119152"/>
                </a:cubicBezTo>
                <a:cubicBezTo>
                  <a:pt x="119436" y="119152"/>
                  <a:pt x="119436" y="119152"/>
                  <a:pt x="119436" y="119152"/>
                </a:cubicBezTo>
                <a:cubicBezTo>
                  <a:pt x="119436" y="119152"/>
                  <a:pt x="119436" y="118870"/>
                  <a:pt x="119718" y="118870"/>
                </a:cubicBezTo>
                <a:close/>
                <a:moveTo>
                  <a:pt x="113521" y="113223"/>
                </a:moveTo>
                <a:cubicBezTo>
                  <a:pt x="84225" y="104752"/>
                  <a:pt x="84225" y="104752"/>
                  <a:pt x="84225" y="104752"/>
                </a:cubicBezTo>
                <a:cubicBezTo>
                  <a:pt x="86197" y="97694"/>
                  <a:pt x="86197" y="97694"/>
                  <a:pt x="86197" y="97694"/>
                </a:cubicBezTo>
                <a:cubicBezTo>
                  <a:pt x="95211" y="97694"/>
                  <a:pt x="95211" y="97694"/>
                  <a:pt x="95211" y="97694"/>
                </a:cubicBezTo>
                <a:cubicBezTo>
                  <a:pt x="96901" y="97694"/>
                  <a:pt x="98028" y="96564"/>
                  <a:pt x="98028" y="95152"/>
                </a:cubicBezTo>
                <a:cubicBezTo>
                  <a:pt x="98028" y="85835"/>
                  <a:pt x="98028" y="85835"/>
                  <a:pt x="98028" y="85835"/>
                </a:cubicBezTo>
                <a:cubicBezTo>
                  <a:pt x="103943" y="84423"/>
                  <a:pt x="103943" y="84423"/>
                  <a:pt x="103943" y="84423"/>
                </a:cubicBezTo>
                <a:lnTo>
                  <a:pt x="113521" y="113223"/>
                </a:lnTo>
                <a:close/>
                <a:moveTo>
                  <a:pt x="42253" y="21458"/>
                </a:moveTo>
                <a:cubicBezTo>
                  <a:pt x="100563" y="79905"/>
                  <a:pt x="100563" y="79905"/>
                  <a:pt x="100563" y="79905"/>
                </a:cubicBezTo>
                <a:cubicBezTo>
                  <a:pt x="96056" y="81035"/>
                  <a:pt x="96056" y="81035"/>
                  <a:pt x="96056" y="81035"/>
                </a:cubicBezTo>
                <a:cubicBezTo>
                  <a:pt x="39718" y="24282"/>
                  <a:pt x="39718" y="24282"/>
                  <a:pt x="39718" y="24282"/>
                </a:cubicBezTo>
                <a:lnTo>
                  <a:pt x="42253" y="21458"/>
                </a:lnTo>
                <a:close/>
                <a:moveTo>
                  <a:pt x="35774" y="27952"/>
                </a:moveTo>
                <a:cubicBezTo>
                  <a:pt x="92676" y="84988"/>
                  <a:pt x="92676" y="84988"/>
                  <a:pt x="92676" y="84988"/>
                </a:cubicBezTo>
                <a:cubicBezTo>
                  <a:pt x="92676" y="92611"/>
                  <a:pt x="92676" y="92611"/>
                  <a:pt x="92676" y="92611"/>
                </a:cubicBezTo>
                <a:cubicBezTo>
                  <a:pt x="85352" y="92611"/>
                  <a:pt x="85352" y="92611"/>
                  <a:pt x="85352" y="92611"/>
                </a:cubicBezTo>
                <a:cubicBezTo>
                  <a:pt x="27887" y="35858"/>
                  <a:pt x="27887" y="35858"/>
                  <a:pt x="27887" y="35858"/>
                </a:cubicBezTo>
                <a:lnTo>
                  <a:pt x="35774" y="27952"/>
                </a:lnTo>
                <a:close/>
                <a:moveTo>
                  <a:pt x="5352" y="25976"/>
                </a:moveTo>
                <a:cubicBezTo>
                  <a:pt x="5352" y="25976"/>
                  <a:pt x="5352" y="25411"/>
                  <a:pt x="5633" y="25129"/>
                </a:cubicBezTo>
                <a:cubicBezTo>
                  <a:pt x="25070" y="5647"/>
                  <a:pt x="25070" y="5647"/>
                  <a:pt x="25070" y="5647"/>
                </a:cubicBezTo>
                <a:cubicBezTo>
                  <a:pt x="25352" y="5364"/>
                  <a:pt x="25633" y="5364"/>
                  <a:pt x="25915" y="5364"/>
                </a:cubicBezTo>
                <a:cubicBezTo>
                  <a:pt x="26197" y="5364"/>
                  <a:pt x="26478" y="5364"/>
                  <a:pt x="26760" y="5647"/>
                </a:cubicBezTo>
                <a:cubicBezTo>
                  <a:pt x="38591" y="17788"/>
                  <a:pt x="38591" y="17788"/>
                  <a:pt x="38591" y="17788"/>
                </a:cubicBezTo>
                <a:cubicBezTo>
                  <a:pt x="17464" y="38964"/>
                  <a:pt x="17464" y="38964"/>
                  <a:pt x="17464" y="38964"/>
                </a:cubicBezTo>
                <a:cubicBezTo>
                  <a:pt x="5633" y="26823"/>
                  <a:pt x="5633" y="26823"/>
                  <a:pt x="5633" y="26823"/>
                </a:cubicBezTo>
                <a:cubicBezTo>
                  <a:pt x="5352" y="26541"/>
                  <a:pt x="5352" y="26258"/>
                  <a:pt x="5352" y="25976"/>
                </a:cubicBezTo>
                <a:close/>
                <a:moveTo>
                  <a:pt x="24225" y="39529"/>
                </a:moveTo>
                <a:cubicBezTo>
                  <a:pt x="81408" y="96000"/>
                  <a:pt x="81408" y="96000"/>
                  <a:pt x="81408" y="96000"/>
                </a:cubicBezTo>
                <a:cubicBezTo>
                  <a:pt x="79718" y="101647"/>
                  <a:pt x="79718" y="101647"/>
                  <a:pt x="79718" y="101647"/>
                </a:cubicBezTo>
                <a:cubicBezTo>
                  <a:pt x="21126" y="42635"/>
                  <a:pt x="21126" y="42635"/>
                  <a:pt x="21126" y="42635"/>
                </a:cubicBezTo>
                <a:lnTo>
                  <a:pt x="24225" y="39529"/>
                </a:lnTo>
                <a:close/>
              </a:path>
            </a:pathLst>
          </a:custGeom>
          <a:solidFill>
            <a:schemeClr val="tx1"/>
          </a:solidFill>
          <a:ln>
            <a:noFill/>
          </a:ln>
        </p:spPr>
        <p:txBody>
          <a:bodyPr lIns="121900" tIns="60933" rIns="121900" bIns="60933" anchor="t" anchorCtr="0">
            <a:noAutofit/>
          </a:bodyPr>
          <a:lstStyle/>
          <a:p>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 name="出自【趣你的PPT】(微信:qunideppt)：最优质的PPT资源库"/>
          <p:cNvSpPr/>
          <p:nvPr/>
        </p:nvSpPr>
        <p:spPr>
          <a:xfrm>
            <a:off x="1650365" y="1836420"/>
            <a:ext cx="8903970" cy="3831590"/>
          </a:xfrm>
          <a:prstGeom prst="roundRect">
            <a:avLst/>
          </a:prstGeom>
          <a:noFill/>
          <a:ln w="38100">
            <a:solidFill>
              <a:srgbClr val="C1C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出自【趣你的PPT】(微信:qunideppt)：最优质的PPT资源库"/>
          <p:cNvSpPr/>
          <p:nvPr/>
        </p:nvSpPr>
        <p:spPr>
          <a:xfrm>
            <a:off x="2468880" y="1362710"/>
            <a:ext cx="7312660" cy="7366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出自【趣你的PPT】(微信:qunideppt)：最优质的PPT资源库"/>
          <p:cNvSpPr txBox="1"/>
          <p:nvPr/>
        </p:nvSpPr>
        <p:spPr>
          <a:xfrm>
            <a:off x="4498340" y="1574165"/>
            <a:ext cx="5222875" cy="33464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sz="2000" b="1" dirty="0" smtClean="0">
                <a:solidFill>
                  <a:schemeClr val="bg1"/>
                </a:solidFill>
                <a:latin typeface="Bebas Neue" panose="020B0606020202050201" pitchFamily="34" charset="0"/>
                <a:ea typeface="微软雅黑" panose="020B0503020204020204" pitchFamily="34" charset="-122"/>
              </a:rPr>
              <a:t>关于公布首批全国生态环保优质农业投入品（肥料）生产与应用试点名单的通知</a:t>
            </a:r>
            <a:endParaRPr lang="zh-CN" sz="2000" b="1" dirty="0" smtClean="0">
              <a:solidFill>
                <a:schemeClr val="bg1"/>
              </a:solidFill>
              <a:latin typeface="Bebas Neue" panose="020B0606020202050201" pitchFamily="34" charset="0"/>
              <a:ea typeface="微软雅黑" panose="020B0503020204020204" pitchFamily="34" charset="-122"/>
            </a:endParaRPr>
          </a:p>
        </p:txBody>
      </p:sp>
      <p:sp>
        <p:nvSpPr>
          <p:cNvPr id="6" name="出自【趣你的PPT】(微信:qunideppt)：最优质的PPT资源库"/>
          <p:cNvSpPr txBox="1"/>
          <p:nvPr/>
        </p:nvSpPr>
        <p:spPr>
          <a:xfrm>
            <a:off x="658495" y="1563370"/>
            <a:ext cx="5222875" cy="33464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ltLang="zh-CN" sz="2400" b="1"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2020.10</a:t>
            </a:r>
            <a:endParaRPr lang="en-US" altLang="zh-CN" sz="2400" b="1"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9" name="直接连接符 8"/>
          <p:cNvCxnSpPr/>
          <p:nvPr/>
        </p:nvCxnSpPr>
        <p:spPr>
          <a:xfrm>
            <a:off x="4293870" y="1412875"/>
            <a:ext cx="0" cy="60071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2191385" y="2461260"/>
            <a:ext cx="4666615" cy="2693035"/>
            <a:chOff x="6061" y="3876"/>
            <a:chExt cx="10000" cy="4241"/>
          </a:xfrm>
        </p:grpSpPr>
        <p:graphicFrame>
          <p:nvGraphicFramePr>
            <p:cNvPr id="10" name="图表 9"/>
            <p:cNvGraphicFramePr/>
            <p:nvPr/>
          </p:nvGraphicFramePr>
          <p:xfrm>
            <a:off x="6061" y="3876"/>
            <a:ext cx="10000" cy="4241"/>
          </p:xfrm>
          <a:graphic>
            <a:graphicData uri="http://schemas.openxmlformats.org/drawingml/2006/chart">
              <c:chart xmlns:c="http://schemas.openxmlformats.org/drawingml/2006/chart" xmlns:r="http://schemas.openxmlformats.org/officeDocument/2006/relationships" r:id="rId1"/>
            </a:graphicData>
          </a:graphic>
        </p:graphicFrame>
        <p:sp>
          <p:nvSpPr>
            <p:cNvPr id="11" name="文本框 10"/>
            <p:cNvSpPr txBox="1"/>
            <p:nvPr/>
          </p:nvSpPr>
          <p:spPr>
            <a:xfrm>
              <a:off x="8102" y="5586"/>
              <a:ext cx="1348" cy="483"/>
            </a:xfrm>
            <a:prstGeom prst="rect">
              <a:avLst/>
            </a:prstGeom>
            <a:noFill/>
          </p:spPr>
          <p:txBody>
            <a:bodyPr wrap="square" rtlCol="0">
              <a:spAutoFit/>
            </a:bodyPr>
            <a:p>
              <a:r>
                <a:rPr lang="en-US" altLang="zh-CN" sz="140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45</a:t>
              </a:r>
              <a:r>
                <a:rPr lang="zh-CN" altLang="en-US" sz="140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家</a:t>
              </a:r>
              <a:endParaRPr lang="zh-CN" altLang="en-US" sz="140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文本框 11"/>
            <p:cNvSpPr txBox="1"/>
            <p:nvPr/>
          </p:nvSpPr>
          <p:spPr>
            <a:xfrm>
              <a:off x="12758" y="4300"/>
              <a:ext cx="1768" cy="483"/>
            </a:xfrm>
            <a:prstGeom prst="rect">
              <a:avLst/>
            </a:prstGeom>
            <a:noFill/>
          </p:spPr>
          <p:txBody>
            <a:bodyPr wrap="square" rtlCol="0">
              <a:spAutoFit/>
            </a:bodyPr>
            <a:p>
              <a:r>
                <a:rPr lang="en-US" altLang="zh-CN" sz="140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95</a:t>
              </a:r>
              <a:r>
                <a:rPr lang="zh-CN" altLang="en-US" sz="140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家</a:t>
              </a:r>
              <a:endParaRPr lang="zh-CN" altLang="en-US" sz="140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aphicFrame>
        <p:nvGraphicFramePr>
          <p:cNvPr id="15" name="图表 14"/>
          <p:cNvGraphicFramePr/>
          <p:nvPr/>
        </p:nvGraphicFramePr>
        <p:xfrm>
          <a:off x="7926070" y="2486660"/>
          <a:ext cx="1855470" cy="2667635"/>
        </p:xfrm>
        <a:graphic>
          <a:graphicData uri="http://schemas.openxmlformats.org/drawingml/2006/chart">
            <c:chart xmlns:c="http://schemas.openxmlformats.org/drawingml/2006/chart" xmlns:r="http://schemas.openxmlformats.org/officeDocument/2006/relationships" r:id="rId2"/>
          </a:graphicData>
        </a:graphic>
      </p:graphicFrame>
      <p:pic>
        <p:nvPicPr>
          <p:cNvPr id="13" name="图片 13" descr="中化logo"/>
          <p:cNvPicPr>
            <a:picLocks noChangeAspect="1"/>
          </p:cNvPicPr>
          <p:nvPr/>
        </p:nvPicPr>
        <p:blipFill>
          <a:blip r:embed="rId3">
            <a:clrChange>
              <a:clrFrom>
                <a:srgbClr val="FFFFFF"/>
              </a:clrFrom>
              <a:clrTo>
                <a:srgbClr val="FFFFFF">
                  <a:alpha val="0"/>
                </a:srgbClr>
              </a:clrTo>
            </a:clrChange>
          </a:blip>
          <a:stretch>
            <a:fillRect/>
          </a:stretch>
        </p:blipFill>
        <p:spPr>
          <a:xfrm>
            <a:off x="10946765" y="6003925"/>
            <a:ext cx="1143000" cy="760095"/>
          </a:xfrm>
          <a:prstGeom prst="rect">
            <a:avLst/>
          </a:prstGeom>
          <a:noFill/>
          <a:ln w="9525">
            <a:noFill/>
          </a:ln>
        </p:spPr>
      </p:pic>
      <p:sp>
        <p:nvSpPr>
          <p:cNvPr id="16" name="矩形 15"/>
          <p:cNvSpPr/>
          <p:nvPr/>
        </p:nvSpPr>
        <p:spPr>
          <a:xfrm>
            <a:off x="0" y="6764020"/>
            <a:ext cx="361505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矩形 16"/>
          <p:cNvSpPr/>
          <p:nvPr/>
        </p:nvSpPr>
        <p:spPr>
          <a:xfrm>
            <a:off x="3662045" y="6764020"/>
            <a:ext cx="361505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矩形 17"/>
          <p:cNvSpPr/>
          <p:nvPr/>
        </p:nvSpPr>
        <p:spPr>
          <a:xfrm>
            <a:off x="7320280" y="6758940"/>
            <a:ext cx="361505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矩形 18"/>
          <p:cNvSpPr/>
          <p:nvPr/>
        </p:nvSpPr>
        <p:spPr>
          <a:xfrm flipV="1">
            <a:off x="7640320" y="495300"/>
            <a:ext cx="258889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矩形 19"/>
          <p:cNvSpPr/>
          <p:nvPr/>
        </p:nvSpPr>
        <p:spPr>
          <a:xfrm flipV="1">
            <a:off x="4969510" y="495300"/>
            <a:ext cx="258889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矩形 20"/>
          <p:cNvSpPr/>
          <p:nvPr/>
        </p:nvSpPr>
        <p:spPr>
          <a:xfrm flipV="1">
            <a:off x="2289175" y="500380"/>
            <a:ext cx="258889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出自【趣你的PPT】(微信:qunideppt)：最优质的PPT资源库"/>
          <p:cNvSpPr txBox="1"/>
          <p:nvPr/>
        </p:nvSpPr>
        <p:spPr>
          <a:xfrm>
            <a:off x="2928303" y="2618105"/>
            <a:ext cx="2386012" cy="1106805"/>
          </a:xfrm>
          <a:prstGeom prst="rect">
            <a:avLst/>
          </a:prstGeom>
          <a:noFill/>
          <a:ln w="9525">
            <a:noFill/>
          </a:ln>
        </p:spPr>
        <p:txBody>
          <a:bodyPr>
            <a:spAutoFit/>
          </a:bodyPr>
          <a:p>
            <a:pPr algn="ctr" eaLnBrk="0" hangingPunct="0"/>
            <a:r>
              <a:rPr lang="en-US" altLang="zh-CN" sz="6600" dirty="0">
                <a:latin typeface="微软雅黑" panose="020B0503020204020204" pitchFamily="34" charset="-122"/>
                <a:ea typeface="微软雅黑" panose="020B0503020204020204" pitchFamily="34" charset="-122"/>
              </a:rPr>
              <a:t>02</a:t>
            </a:r>
            <a:endParaRPr lang="en-US" altLang="zh-CN" sz="6600" dirty="0">
              <a:latin typeface="微软雅黑" panose="020B0503020204020204" pitchFamily="34" charset="-122"/>
              <a:ea typeface="微软雅黑" panose="020B0503020204020204" pitchFamily="34" charset="-122"/>
            </a:endParaRPr>
          </a:p>
        </p:txBody>
      </p:sp>
      <p:sp>
        <p:nvSpPr>
          <p:cNvPr id="61443" name="出自【趣你的PPT】(微信:qunideppt)：最优质的PPT资源库"/>
          <p:cNvSpPr txBox="1"/>
          <p:nvPr/>
        </p:nvSpPr>
        <p:spPr>
          <a:xfrm>
            <a:off x="5314315" y="2618105"/>
            <a:ext cx="3756660" cy="1198880"/>
          </a:xfrm>
          <a:prstGeom prst="rect">
            <a:avLst/>
          </a:prstGeom>
          <a:noFill/>
          <a:ln w="9525">
            <a:noFill/>
          </a:ln>
        </p:spPr>
        <p:txBody>
          <a:bodyPr wrap="square">
            <a:spAutoFit/>
          </a:bodyPr>
          <a:p>
            <a:pPr algn="l"/>
            <a:r>
              <a:rPr lang="zh-CN" altLang="en-US" sz="3600" b="1" dirty="0" smtClean="0">
                <a:latin typeface="微软雅黑" panose="020B0503020204020204" pitchFamily="34" charset="-122"/>
                <a:ea typeface="微软雅黑" panose="020B0503020204020204" pitchFamily="34" charset="-122"/>
                <a:sym typeface="+mn-ea"/>
              </a:rPr>
              <a:t>生态环保优质投入品评价方案</a:t>
            </a:r>
            <a:endParaRPr lang="zh-CN" altLang="en-US" sz="3600" b="1" dirty="0" smtClean="0">
              <a:latin typeface="微软雅黑" panose="020B0503020204020204" pitchFamily="34" charset="-122"/>
              <a:ea typeface="微软雅黑" panose="020B0503020204020204" pitchFamily="34" charset="-122"/>
              <a:sym typeface="+mn-ea"/>
            </a:endParaRPr>
          </a:p>
        </p:txBody>
      </p:sp>
      <p:cxnSp>
        <p:nvCxnSpPr>
          <p:cNvPr id="46" name="出自【趣你的PPT】(微信:qunideppt)：最优质的PPT资源库"/>
          <p:cNvCxnSpPr/>
          <p:nvPr/>
        </p:nvCxnSpPr>
        <p:spPr>
          <a:xfrm>
            <a:off x="4912360" y="2457450"/>
            <a:ext cx="0" cy="1427163"/>
          </a:xfrm>
          <a:prstGeom prst="line">
            <a:avLst/>
          </a:prstGeom>
          <a:ln w="38100">
            <a:solidFill>
              <a:srgbClr val="262626"/>
            </a:solidFill>
          </a:ln>
        </p:spPr>
        <p:style>
          <a:lnRef idx="1">
            <a:schemeClr val="accent1"/>
          </a:lnRef>
          <a:fillRef idx="0">
            <a:schemeClr val="accent1"/>
          </a:fillRef>
          <a:effectRef idx="0">
            <a:schemeClr val="accent1"/>
          </a:effectRef>
          <a:fontRef idx="minor">
            <a:schemeClr val="tx1"/>
          </a:fontRef>
        </p:style>
      </p:cxnSp>
      <p:sp>
        <p:nvSpPr>
          <p:cNvPr id="48" name="出自【趣你的PPT】(微信:qunideppt)：最优质的PPT资源库"/>
          <p:cNvSpPr/>
          <p:nvPr/>
        </p:nvSpPr>
        <p:spPr>
          <a:xfrm>
            <a:off x="2811463" y="1892300"/>
            <a:ext cx="2100263" cy="1435100"/>
          </a:xfrm>
          <a:prstGeom prst="halfFrame">
            <a:avLst>
              <a:gd name="adj1" fmla="val 17729"/>
              <a:gd name="adj2" fmla="val 2293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36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36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36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36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3600" b="1" i="0" u="none" kern="1200" baseline="0">
                <a:solidFill>
                  <a:schemeClr val="tx1"/>
                </a:solidFill>
                <a:latin typeface="Times New Roman" panose="02020603050405020304" pitchFamily="18" charset="0"/>
                <a:ea typeface="宋体" panose="02010600030101010101" pitchFamily="2" charset="-122"/>
                <a:cs typeface="+mn-cs"/>
              </a:defRPr>
            </a:lvl5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sz="3600" b="1"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9" name="出自【趣你的PPT】(微信:qunideppt)：最优质的PPT资源库"/>
          <p:cNvSpPr/>
          <p:nvPr/>
        </p:nvSpPr>
        <p:spPr>
          <a:xfrm flipH="1" flipV="1">
            <a:off x="7820025" y="3171825"/>
            <a:ext cx="2098675" cy="1435100"/>
          </a:xfrm>
          <a:prstGeom prst="halfFrame">
            <a:avLst>
              <a:gd name="adj1" fmla="val 17729"/>
              <a:gd name="adj2" fmla="val 2293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36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36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36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36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3600" b="1" i="0" u="none" kern="1200" baseline="0">
                <a:solidFill>
                  <a:schemeClr val="tx1"/>
                </a:solidFill>
                <a:latin typeface="Times New Roman" panose="02020603050405020304" pitchFamily="18" charset="0"/>
                <a:ea typeface="宋体" panose="02010600030101010101" pitchFamily="2" charset="-122"/>
                <a:cs typeface="+mn-cs"/>
              </a:defRPr>
            </a:lvl5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sz="3600" b="1"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出自【趣你的PPT】(微信:qunideppt)：最优质的PPT资源库"/>
          <p:cNvSpPr/>
          <p:nvPr/>
        </p:nvSpPr>
        <p:spPr bwMode="auto">
          <a:xfrm>
            <a:off x="-84570" y="2055466"/>
            <a:ext cx="9605088" cy="3583614"/>
          </a:xfrm>
          <a:custGeom>
            <a:avLst/>
            <a:gdLst>
              <a:gd name="T0" fmla="*/ 0 w 2828"/>
              <a:gd name="T1" fmla="*/ 856 h 1032"/>
              <a:gd name="T2" fmla="*/ 660 w 2828"/>
              <a:gd name="T3" fmla="*/ 540 h 1032"/>
              <a:gd name="T4" fmla="*/ 1232 w 2828"/>
              <a:gd name="T5" fmla="*/ 720 h 1032"/>
              <a:gd name="T6" fmla="*/ 1772 w 2828"/>
              <a:gd name="T7" fmla="*/ 320 h 1032"/>
              <a:gd name="T8" fmla="*/ 2315 w 2828"/>
              <a:gd name="T9" fmla="*/ 479 h 1032"/>
              <a:gd name="T10" fmla="*/ 2828 w 2828"/>
              <a:gd name="T11" fmla="*/ 0 h 1032"/>
            </a:gdLst>
            <a:ahLst/>
            <a:cxnLst>
              <a:cxn ang="0">
                <a:pos x="T0" y="T1"/>
              </a:cxn>
              <a:cxn ang="0">
                <a:pos x="T2" y="T3"/>
              </a:cxn>
              <a:cxn ang="0">
                <a:pos x="T4" y="T5"/>
              </a:cxn>
              <a:cxn ang="0">
                <a:pos x="T6" y="T7"/>
              </a:cxn>
              <a:cxn ang="0">
                <a:pos x="T8" y="T9"/>
              </a:cxn>
              <a:cxn ang="0">
                <a:pos x="T10" y="T11"/>
              </a:cxn>
            </a:cxnLst>
            <a:rect l="0" t="0" r="r" b="b"/>
            <a:pathLst>
              <a:path w="2828" h="1032">
                <a:moveTo>
                  <a:pt x="0" y="856"/>
                </a:moveTo>
                <a:cubicBezTo>
                  <a:pt x="420" y="1032"/>
                  <a:pt x="464" y="536"/>
                  <a:pt x="660" y="540"/>
                </a:cubicBezTo>
                <a:cubicBezTo>
                  <a:pt x="856" y="544"/>
                  <a:pt x="976" y="736"/>
                  <a:pt x="1232" y="720"/>
                </a:cubicBezTo>
                <a:cubicBezTo>
                  <a:pt x="1488" y="704"/>
                  <a:pt x="1508" y="352"/>
                  <a:pt x="1772" y="320"/>
                </a:cubicBezTo>
                <a:cubicBezTo>
                  <a:pt x="2036" y="288"/>
                  <a:pt x="2063" y="491"/>
                  <a:pt x="2315" y="479"/>
                </a:cubicBezTo>
                <a:cubicBezTo>
                  <a:pt x="2567" y="467"/>
                  <a:pt x="2572" y="84"/>
                  <a:pt x="2828" y="0"/>
                </a:cubicBezTo>
              </a:path>
            </a:pathLst>
          </a:custGeom>
          <a:noFill/>
          <a:ln w="15875" cap="flat">
            <a:solidFill>
              <a:schemeClr val="tx1"/>
            </a:solidFill>
            <a:prstDash val="dash"/>
            <a:miter lim="800000"/>
          </a:ln>
        </p:spPr>
        <p:txBody>
          <a:bodyPr vert="horz" wrap="square" lIns="91440" tIns="45720" rIns="91440" bIns="45720" numCol="1" anchor="t" anchorCtr="0" compatLnSpc="1"/>
          <a:lstStyle/>
          <a:p>
            <a:endParaRPr lang="en-US" dirty="0"/>
          </a:p>
        </p:txBody>
      </p:sp>
      <p:grpSp>
        <p:nvGrpSpPr>
          <p:cNvPr id="35" name="Group 34出自【趣你的PPT】(微信:qunideppt)：最优质的PPT资源库"/>
          <p:cNvGrpSpPr/>
          <p:nvPr/>
        </p:nvGrpSpPr>
        <p:grpSpPr>
          <a:xfrm>
            <a:off x="1760306" y="3449795"/>
            <a:ext cx="995966" cy="993236"/>
            <a:chOff x="1760306" y="3744765"/>
            <a:chExt cx="995966" cy="993236"/>
          </a:xfrm>
          <a:solidFill>
            <a:srgbClr val="002060"/>
          </a:solidFill>
        </p:grpSpPr>
        <p:sp>
          <p:nvSpPr>
            <p:cNvPr id="36" name="出自【趣你的PPT】(微信:qunideppt)：最优质的PPT资源库"/>
            <p:cNvSpPr>
              <a:spLocks noChangeArrowheads="1"/>
            </p:cNvSpPr>
            <p:nvPr/>
          </p:nvSpPr>
          <p:spPr bwMode="auto">
            <a:xfrm>
              <a:off x="1760306" y="3744765"/>
              <a:ext cx="995966" cy="993236"/>
            </a:xfrm>
            <a:prstGeom prst="ellipse">
              <a:avLst/>
            </a:prstGeom>
            <a:grpFill/>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lstStyle/>
            <a:p>
              <a:pPr algn="ctr"/>
              <a:endParaRPr lang="en-US" sz="2400" dirty="0">
                <a:solidFill>
                  <a:schemeClr val="bg1"/>
                </a:solidFill>
                <a:latin typeface="FontAwesome" pitchFamily="2" charset="0"/>
              </a:endParaRPr>
            </a:p>
          </p:txBody>
        </p:sp>
        <p:sp>
          <p:nvSpPr>
            <p:cNvPr id="37" name="出自【趣你的PPT】(微信:qunideppt)：最优质的PPT资源库"/>
            <p:cNvSpPr/>
            <p:nvPr/>
          </p:nvSpPr>
          <p:spPr>
            <a:xfrm>
              <a:off x="2118625" y="4101719"/>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chemeClr val="bg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tx2"/>
                </a:solidFill>
                <a:latin typeface="Source Sans Pro Light" charset="0"/>
                <a:ea typeface="Source Sans Pro Light" charset="0"/>
                <a:cs typeface="Source Sans Pro Light" charset="0"/>
              </a:endParaRPr>
            </a:p>
          </p:txBody>
        </p:sp>
      </p:grpSp>
      <p:grpSp>
        <p:nvGrpSpPr>
          <p:cNvPr id="38" name="Group 37出自【趣你的PPT】(微信:qunideppt)：最优质的PPT资源库"/>
          <p:cNvGrpSpPr/>
          <p:nvPr/>
        </p:nvGrpSpPr>
        <p:grpSpPr>
          <a:xfrm>
            <a:off x="3658379" y="4071104"/>
            <a:ext cx="995966" cy="993236"/>
            <a:chOff x="3658379" y="4366074"/>
            <a:chExt cx="995966" cy="993236"/>
          </a:xfrm>
          <a:solidFill>
            <a:srgbClr val="FFC000"/>
          </a:solidFill>
        </p:grpSpPr>
        <p:sp>
          <p:nvSpPr>
            <p:cNvPr id="39" name="出自【趣你的PPT】(微信:qunideppt)：最优质的PPT资源库"/>
            <p:cNvSpPr>
              <a:spLocks noChangeArrowheads="1"/>
            </p:cNvSpPr>
            <p:nvPr/>
          </p:nvSpPr>
          <p:spPr bwMode="auto">
            <a:xfrm>
              <a:off x="3658379" y="4366074"/>
              <a:ext cx="995966" cy="993236"/>
            </a:xfrm>
            <a:prstGeom prst="ellipse">
              <a:avLst/>
            </a:prstGeom>
            <a:grpFill/>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lstStyle/>
            <a:p>
              <a:pPr lvl="0" algn="ctr"/>
              <a:endParaRPr lang="en-US" sz="2400" dirty="0">
                <a:solidFill>
                  <a:schemeClr val="bg1"/>
                </a:solidFill>
              </a:endParaRPr>
            </a:p>
          </p:txBody>
        </p:sp>
        <p:sp>
          <p:nvSpPr>
            <p:cNvPr id="40" name="出自【趣你的PPT】(微信:qunideppt)：最优质的PPT资源库"/>
            <p:cNvSpPr/>
            <p:nvPr/>
          </p:nvSpPr>
          <p:spPr>
            <a:xfrm>
              <a:off x="4030553" y="472498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chemeClr val="bg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tx2"/>
                </a:solidFill>
                <a:latin typeface="Source Sans Pro Light" charset="0"/>
                <a:ea typeface="Source Sans Pro Light" charset="0"/>
                <a:cs typeface="Source Sans Pro Light" charset="0"/>
              </a:endParaRPr>
            </a:p>
          </p:txBody>
        </p:sp>
      </p:grpSp>
      <p:sp>
        <p:nvSpPr>
          <p:cNvPr id="67" name="出自【趣你的PPT】(微信:qunideppt)：最优质的PPT资源库"/>
          <p:cNvSpPr>
            <a:spLocks noChangeArrowheads="1"/>
          </p:cNvSpPr>
          <p:nvPr/>
        </p:nvSpPr>
        <p:spPr bwMode="auto">
          <a:xfrm>
            <a:off x="5556452" y="2715504"/>
            <a:ext cx="995966" cy="993236"/>
          </a:xfrm>
          <a:prstGeom prst="ellipse">
            <a:avLst/>
          </a:prstGeom>
          <a:solidFill>
            <a:srgbClr val="7030A0"/>
          </a:solidFill>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lstStyle/>
          <a:p>
            <a:pPr algn="ctr"/>
            <a:endParaRPr lang="en-US" sz="2400" dirty="0">
              <a:solidFill>
                <a:schemeClr val="bg1"/>
              </a:solidFill>
              <a:latin typeface="FontAwesome" pitchFamily="2" charset="0"/>
            </a:endParaRPr>
          </a:p>
        </p:txBody>
      </p:sp>
      <p:sp>
        <p:nvSpPr>
          <p:cNvPr id="68" name="出自【趣你的PPT】(微信:qunideppt)：最优质的PPT资源库"/>
          <p:cNvSpPr/>
          <p:nvPr/>
        </p:nvSpPr>
        <p:spPr>
          <a:xfrm>
            <a:off x="5922678" y="304765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8280" y="18579"/>
                </a:moveTo>
                <a:cubicBezTo>
                  <a:pt x="20323" y="16614"/>
                  <a:pt x="21600" y="13859"/>
                  <a:pt x="21600" y="10800"/>
                </a:cubicBezTo>
                <a:cubicBezTo>
                  <a:pt x="21600" y="4835"/>
                  <a:pt x="16764" y="0"/>
                  <a:pt x="10800" y="0"/>
                </a:cubicBezTo>
                <a:cubicBezTo>
                  <a:pt x="4836" y="0"/>
                  <a:pt x="0" y="4835"/>
                  <a:pt x="0" y="10800"/>
                </a:cubicBezTo>
                <a:cubicBezTo>
                  <a:pt x="0" y="13859"/>
                  <a:pt x="1277" y="16614"/>
                  <a:pt x="3320" y="18579"/>
                </a:cubicBezTo>
                <a:lnTo>
                  <a:pt x="2107" y="20762"/>
                </a:lnTo>
                <a:cubicBezTo>
                  <a:pt x="2019" y="20851"/>
                  <a:pt x="1964" y="20974"/>
                  <a:pt x="1964" y="21109"/>
                </a:cubicBezTo>
                <a:cubicBezTo>
                  <a:pt x="1964" y="21380"/>
                  <a:pt x="2184" y="21600"/>
                  <a:pt x="2455" y="21600"/>
                </a:cubicBezTo>
                <a:cubicBezTo>
                  <a:pt x="2590" y="21600"/>
                  <a:pt x="2713" y="21545"/>
                  <a:pt x="2802" y="21456"/>
                </a:cubicBezTo>
                <a:cubicBezTo>
                  <a:pt x="2858" y="21400"/>
                  <a:pt x="2894" y="21327"/>
                  <a:pt x="2917" y="21248"/>
                </a:cubicBezTo>
                <a:lnTo>
                  <a:pt x="4044" y="19219"/>
                </a:lnTo>
                <a:cubicBezTo>
                  <a:pt x="5895" y="20706"/>
                  <a:pt x="8242" y="21600"/>
                  <a:pt x="10800" y="21600"/>
                </a:cubicBezTo>
                <a:cubicBezTo>
                  <a:pt x="13358" y="21600"/>
                  <a:pt x="15705" y="20706"/>
                  <a:pt x="17555" y="19219"/>
                </a:cubicBezTo>
                <a:lnTo>
                  <a:pt x="18683" y="21248"/>
                </a:lnTo>
                <a:cubicBezTo>
                  <a:pt x="18743" y="21450"/>
                  <a:pt x="18923" y="21600"/>
                  <a:pt x="19145" y="21600"/>
                </a:cubicBezTo>
                <a:cubicBezTo>
                  <a:pt x="19416" y="21600"/>
                  <a:pt x="19636" y="21380"/>
                  <a:pt x="19636" y="21109"/>
                </a:cubicBezTo>
                <a:cubicBezTo>
                  <a:pt x="19636" y="20974"/>
                  <a:pt x="19581" y="20851"/>
                  <a:pt x="19493" y="20762"/>
                </a:cubicBezTo>
                <a:cubicBezTo>
                  <a:pt x="19493" y="20762"/>
                  <a:pt x="18280" y="18579"/>
                  <a:pt x="18280" y="18579"/>
                </a:cubicBezTo>
                <a:close/>
                <a:moveTo>
                  <a:pt x="10800" y="16691"/>
                </a:moveTo>
                <a:cubicBezTo>
                  <a:pt x="7547" y="16691"/>
                  <a:pt x="4909" y="14053"/>
                  <a:pt x="4909" y="10800"/>
                </a:cubicBezTo>
                <a:cubicBezTo>
                  <a:pt x="4909" y="7547"/>
                  <a:pt x="7547" y="4909"/>
                  <a:pt x="10800" y="4909"/>
                </a:cubicBezTo>
                <a:cubicBezTo>
                  <a:pt x="14053" y="4909"/>
                  <a:pt x="16691" y="7547"/>
                  <a:pt x="16691" y="10800"/>
                </a:cubicBezTo>
                <a:cubicBezTo>
                  <a:pt x="16691" y="14053"/>
                  <a:pt x="14053" y="16691"/>
                  <a:pt x="10800" y="16691"/>
                </a:cubicBezTo>
                <a:moveTo>
                  <a:pt x="10800" y="3927"/>
                </a:moveTo>
                <a:cubicBezTo>
                  <a:pt x="7004" y="3927"/>
                  <a:pt x="3927" y="7004"/>
                  <a:pt x="3927" y="10800"/>
                </a:cubicBezTo>
                <a:cubicBezTo>
                  <a:pt x="3927" y="14596"/>
                  <a:pt x="7004" y="17673"/>
                  <a:pt x="10800" y="17673"/>
                </a:cubicBezTo>
                <a:cubicBezTo>
                  <a:pt x="14596" y="17673"/>
                  <a:pt x="17673" y="14596"/>
                  <a:pt x="17673" y="10800"/>
                </a:cubicBezTo>
                <a:cubicBezTo>
                  <a:pt x="17673" y="7004"/>
                  <a:pt x="14596" y="3927"/>
                  <a:pt x="10800" y="3927"/>
                </a:cubicBezTo>
                <a:moveTo>
                  <a:pt x="10800" y="12764"/>
                </a:moveTo>
                <a:cubicBezTo>
                  <a:pt x="9716" y="12764"/>
                  <a:pt x="8836" y="11884"/>
                  <a:pt x="8836" y="10800"/>
                </a:cubicBezTo>
                <a:cubicBezTo>
                  <a:pt x="8836" y="9716"/>
                  <a:pt x="9716" y="8836"/>
                  <a:pt x="10800" y="8836"/>
                </a:cubicBezTo>
                <a:cubicBezTo>
                  <a:pt x="11884" y="8836"/>
                  <a:pt x="12764" y="9716"/>
                  <a:pt x="12764" y="10800"/>
                </a:cubicBezTo>
                <a:cubicBezTo>
                  <a:pt x="12764" y="11884"/>
                  <a:pt x="11884" y="12764"/>
                  <a:pt x="10800" y="12764"/>
                </a:cubicBezTo>
                <a:moveTo>
                  <a:pt x="10800" y="7855"/>
                </a:moveTo>
                <a:cubicBezTo>
                  <a:pt x="9173" y="7855"/>
                  <a:pt x="7855" y="9173"/>
                  <a:pt x="7855" y="10800"/>
                </a:cubicBezTo>
                <a:cubicBezTo>
                  <a:pt x="7855" y="12427"/>
                  <a:pt x="9173" y="13745"/>
                  <a:pt x="10800" y="13745"/>
                </a:cubicBezTo>
                <a:cubicBezTo>
                  <a:pt x="12427" y="13745"/>
                  <a:pt x="13745" y="12427"/>
                  <a:pt x="13745" y="10800"/>
                </a:cubicBezTo>
                <a:cubicBezTo>
                  <a:pt x="13745" y="9173"/>
                  <a:pt x="12427" y="7855"/>
                  <a:pt x="10800" y="7855"/>
                </a:cubicBezTo>
              </a:path>
            </a:pathLst>
          </a:custGeom>
          <a:solidFill>
            <a:schemeClr val="bg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tx2"/>
              </a:solidFill>
              <a:latin typeface="Source Sans Pro Light" charset="0"/>
              <a:ea typeface="Source Sans Pro Light" charset="0"/>
              <a:cs typeface="Source Sans Pro Light" charset="0"/>
            </a:endParaRPr>
          </a:p>
        </p:txBody>
      </p:sp>
      <p:sp>
        <p:nvSpPr>
          <p:cNvPr id="70" name="出自【趣你的PPT】(微信:qunideppt)：最优质的PPT资源库"/>
          <p:cNvSpPr>
            <a:spLocks noChangeArrowheads="1"/>
          </p:cNvSpPr>
          <p:nvPr/>
        </p:nvSpPr>
        <p:spPr bwMode="auto">
          <a:xfrm>
            <a:off x="7454525" y="3241721"/>
            <a:ext cx="995966" cy="993236"/>
          </a:xfrm>
          <a:prstGeom prst="ellipse">
            <a:avLst/>
          </a:prstGeom>
          <a:solidFill>
            <a:srgbClr val="C00000"/>
          </a:solidFill>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lstStyle/>
          <a:p>
            <a:pPr algn="ctr"/>
            <a:endParaRPr lang="en-US" sz="2400" dirty="0">
              <a:solidFill>
                <a:schemeClr val="bg1"/>
              </a:solidFill>
              <a:latin typeface="FontAwesome" pitchFamily="2" charset="0"/>
            </a:endParaRPr>
          </a:p>
        </p:txBody>
      </p:sp>
      <p:sp>
        <p:nvSpPr>
          <p:cNvPr id="71" name="出自【趣你的PPT】(微信:qunideppt)：最优质的PPT资源库"/>
          <p:cNvSpPr/>
          <p:nvPr/>
        </p:nvSpPr>
        <p:spPr>
          <a:xfrm>
            <a:off x="7812843" y="3598675"/>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bg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tx2"/>
              </a:solidFill>
              <a:latin typeface="Source Sans Pro Light" charset="0"/>
              <a:ea typeface="Source Sans Pro Light" charset="0"/>
              <a:cs typeface="Source Sans Pro Light" charset="0"/>
            </a:endParaRPr>
          </a:p>
        </p:txBody>
      </p:sp>
      <p:sp>
        <p:nvSpPr>
          <p:cNvPr id="72" name="出自【趣你的PPT】(微信:qunideppt)：最优质的PPT资源库"/>
          <p:cNvSpPr/>
          <p:nvPr/>
        </p:nvSpPr>
        <p:spPr>
          <a:xfrm>
            <a:off x="9376953" y="621233"/>
            <a:ext cx="1589341" cy="1589341"/>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accent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Source Sans Pro Light" charset="0"/>
              <a:ea typeface="Source Sans Pro Light" charset="0"/>
              <a:cs typeface="Source Sans Pro Light" charset="0"/>
            </a:endParaRPr>
          </a:p>
        </p:txBody>
      </p:sp>
      <p:sp>
        <p:nvSpPr>
          <p:cNvPr id="27" name="出自【趣你的PPT】(微信:qunideppt)：最优质的PPT资源库"/>
          <p:cNvSpPr txBox="1"/>
          <p:nvPr/>
        </p:nvSpPr>
        <p:spPr>
          <a:xfrm>
            <a:off x="1408012" y="5064340"/>
            <a:ext cx="1798820" cy="441537"/>
          </a:xfrm>
          <a:prstGeom prst="rect">
            <a:avLst/>
          </a:prstGeom>
          <a:noFill/>
          <a:ln>
            <a:noFill/>
          </a:ln>
        </p:spPr>
        <p:txBody>
          <a:bodyPr lIns="0" tIns="0" rIns="0" bIns="0" anchor="t" anchorCtr="0">
            <a:noAutofit/>
          </a:bodyPr>
          <a:lstStyle/>
          <a:p>
            <a:pPr algn="ctr">
              <a:lnSpc>
                <a:spcPct val="120000"/>
              </a:lnSpc>
              <a:spcAft>
                <a:spcPts val="800"/>
              </a:spcAft>
              <a:buSzPct val="25000"/>
            </a:pPr>
            <a:endParaRPr lang="en-US" sz="1400" dirty="0">
              <a:latin typeface="微软雅黑" panose="020B0503020204020204" pitchFamily="34" charset="-122"/>
              <a:ea typeface="微软雅黑" panose="020B0503020204020204" pitchFamily="34" charset="-122"/>
              <a:cs typeface="Lato"/>
              <a:sym typeface="Lato"/>
            </a:endParaRPr>
          </a:p>
        </p:txBody>
      </p:sp>
      <p:sp>
        <p:nvSpPr>
          <p:cNvPr id="28" name="出自【趣你的PPT】(微信:qunideppt)：最优质的PPT资源库"/>
          <p:cNvSpPr txBox="1"/>
          <p:nvPr/>
        </p:nvSpPr>
        <p:spPr>
          <a:xfrm>
            <a:off x="1616699" y="4652987"/>
            <a:ext cx="1799807" cy="707886"/>
          </a:xfrm>
          <a:prstGeom prst="rect">
            <a:avLst/>
          </a:prstGeom>
          <a:noFill/>
        </p:spPr>
        <p:txBody>
          <a:bodyPr wrap="square" rtlCol="0">
            <a:spAutoFit/>
          </a:bodyPr>
          <a:lstStyle/>
          <a:p>
            <a:r>
              <a:rPr lang="zh-CN" altLang="en-US" sz="2000" b="1" dirty="0" smtClean="0">
                <a:latin typeface="微软雅黑" panose="020B0503020204020204" pitchFamily="34" charset="-122"/>
                <a:ea typeface="微软雅黑" panose="020B0503020204020204" pitchFamily="34" charset="-122"/>
              </a:rPr>
              <a:t>企业提交</a:t>
            </a:r>
            <a:endParaRPr lang="en-US" altLang="zh-CN" sz="2000" b="1" dirty="0" smtClean="0">
              <a:latin typeface="微软雅黑" panose="020B0503020204020204" pitchFamily="34" charset="-122"/>
              <a:ea typeface="微软雅黑" panose="020B0503020204020204" pitchFamily="34" charset="-122"/>
            </a:endParaRPr>
          </a:p>
          <a:p>
            <a:r>
              <a:rPr lang="zh-CN" altLang="en-US" sz="2000" b="1" dirty="0" smtClean="0">
                <a:latin typeface="微软雅黑" panose="020B0503020204020204" pitchFamily="34" charset="-122"/>
                <a:ea typeface="微软雅黑" panose="020B0503020204020204" pitchFamily="34" charset="-122"/>
              </a:rPr>
              <a:t>申报材料</a:t>
            </a:r>
            <a:endParaRPr lang="zh-CN" altLang="en-US" sz="2000" b="1" dirty="0">
              <a:latin typeface="微软雅黑" panose="020B0503020204020204" pitchFamily="34" charset="-122"/>
              <a:ea typeface="微软雅黑" panose="020B0503020204020204" pitchFamily="34" charset="-122"/>
            </a:endParaRPr>
          </a:p>
        </p:txBody>
      </p:sp>
      <p:sp>
        <p:nvSpPr>
          <p:cNvPr id="31" name="出自【趣你的PPT】(微信:qunideppt)：最优质的PPT资源库"/>
          <p:cNvSpPr txBox="1"/>
          <p:nvPr/>
        </p:nvSpPr>
        <p:spPr>
          <a:xfrm>
            <a:off x="3226124" y="3058106"/>
            <a:ext cx="1799807" cy="706755"/>
          </a:xfrm>
          <a:prstGeom prst="rect">
            <a:avLst/>
          </a:prstGeom>
          <a:noFill/>
        </p:spPr>
        <p:txBody>
          <a:bodyPr wrap="square" rtlCol="0">
            <a:spAutoFit/>
          </a:bodyPr>
          <a:lstStyle/>
          <a:p>
            <a:pPr algn="ctr"/>
            <a:r>
              <a:rPr lang="zh-CN" altLang="en-US" sz="2000" b="1" dirty="0" smtClean="0">
                <a:latin typeface="微软雅黑" panose="020B0503020204020204" pitchFamily="34" charset="-122"/>
                <a:ea typeface="微软雅黑" panose="020B0503020204020204" pitchFamily="34" charset="-122"/>
              </a:rPr>
              <a:t>机构筛选</a:t>
            </a:r>
            <a:endParaRPr lang="en-US" altLang="zh-CN" sz="2000" b="1" dirty="0" smtClean="0">
              <a:latin typeface="微软雅黑" panose="020B0503020204020204" pitchFamily="34" charset="-122"/>
              <a:ea typeface="微软雅黑" panose="020B0503020204020204" pitchFamily="34" charset="-122"/>
            </a:endParaRPr>
          </a:p>
          <a:p>
            <a:pPr algn="ctr"/>
            <a:r>
              <a:rPr lang="zh-CN" altLang="en-US" sz="2000" b="1" dirty="0" smtClean="0">
                <a:latin typeface="微软雅黑" panose="020B0503020204020204" pitchFamily="34" charset="-122"/>
                <a:ea typeface="微软雅黑" panose="020B0503020204020204" pitchFamily="34" charset="-122"/>
              </a:rPr>
              <a:t>推荐评价</a:t>
            </a:r>
            <a:endParaRPr lang="zh-CN" altLang="en-US" sz="2000" b="1" dirty="0">
              <a:latin typeface="微软雅黑" panose="020B0503020204020204" pitchFamily="34" charset="-122"/>
              <a:ea typeface="微软雅黑" panose="020B0503020204020204" pitchFamily="34" charset="-122"/>
            </a:endParaRPr>
          </a:p>
        </p:txBody>
      </p:sp>
      <p:sp>
        <p:nvSpPr>
          <p:cNvPr id="50" name="出自【趣你的PPT】(微信:qunideppt)：最优质的PPT资源库"/>
          <p:cNvSpPr txBox="1"/>
          <p:nvPr/>
        </p:nvSpPr>
        <p:spPr>
          <a:xfrm>
            <a:off x="7055796" y="2378838"/>
            <a:ext cx="1798820" cy="441537"/>
          </a:xfrm>
          <a:prstGeom prst="rect">
            <a:avLst/>
          </a:prstGeom>
          <a:noFill/>
          <a:ln>
            <a:noFill/>
          </a:ln>
        </p:spPr>
        <p:txBody>
          <a:bodyPr lIns="0" tIns="0" rIns="0" bIns="0" anchor="t" anchorCtr="0">
            <a:noAutofit/>
          </a:bodyPr>
          <a:lstStyle/>
          <a:p>
            <a:pPr algn="ctr">
              <a:lnSpc>
                <a:spcPct val="120000"/>
              </a:lnSpc>
              <a:spcAft>
                <a:spcPts val="800"/>
              </a:spcAft>
              <a:buSzPct val="25000"/>
            </a:pPr>
            <a:endParaRPr lang="en-US" sz="1400" dirty="0">
              <a:latin typeface="微软雅黑" panose="020B0503020204020204" pitchFamily="34" charset="-122"/>
              <a:ea typeface="微软雅黑" panose="020B0503020204020204" pitchFamily="34" charset="-122"/>
              <a:cs typeface="Lato"/>
              <a:sym typeface="Lato"/>
            </a:endParaRPr>
          </a:p>
        </p:txBody>
      </p:sp>
      <p:sp>
        <p:nvSpPr>
          <p:cNvPr id="51" name="出自【趣你的PPT】(微信:qunideppt)：最优质的PPT资源库"/>
          <p:cNvSpPr txBox="1"/>
          <p:nvPr/>
        </p:nvSpPr>
        <p:spPr>
          <a:xfrm>
            <a:off x="5216041" y="3925763"/>
            <a:ext cx="1799807" cy="706755"/>
          </a:xfrm>
          <a:prstGeom prst="rect">
            <a:avLst/>
          </a:prstGeom>
          <a:noFill/>
        </p:spPr>
        <p:txBody>
          <a:bodyPr wrap="square" rtlCol="0">
            <a:spAutoFit/>
          </a:bodyPr>
          <a:lstStyle/>
          <a:p>
            <a:pPr algn="ctr"/>
            <a:r>
              <a:rPr lang="zh-CN" altLang="en-US" sz="2000" b="1" dirty="0" smtClean="0">
                <a:latin typeface="微软雅黑" panose="020B0503020204020204" pitchFamily="34" charset="-122"/>
                <a:ea typeface="微软雅黑" panose="020B0503020204020204" pitchFamily="34" charset="-122"/>
              </a:rPr>
              <a:t>农安</a:t>
            </a:r>
            <a:endParaRPr lang="en-US" altLang="zh-CN" sz="2000" b="1" dirty="0" smtClean="0">
              <a:latin typeface="微软雅黑" panose="020B0503020204020204" pitchFamily="34" charset="-122"/>
              <a:ea typeface="微软雅黑" panose="020B0503020204020204" pitchFamily="34" charset="-122"/>
            </a:endParaRPr>
          </a:p>
          <a:p>
            <a:pPr algn="ctr"/>
            <a:r>
              <a:rPr lang="zh-CN" altLang="en-US" sz="2000" b="1" dirty="0" smtClean="0">
                <a:latin typeface="微软雅黑" panose="020B0503020204020204" pitchFamily="34" charset="-122"/>
                <a:ea typeface="微软雅黑" panose="020B0503020204020204" pitchFamily="34" charset="-122"/>
              </a:rPr>
              <a:t>中心采信</a:t>
            </a:r>
            <a:endParaRPr lang="zh-CN" altLang="en-US" sz="2000" b="1" dirty="0">
              <a:latin typeface="微软雅黑" panose="020B0503020204020204" pitchFamily="34" charset="-122"/>
              <a:ea typeface="微软雅黑" panose="020B0503020204020204" pitchFamily="34" charset="-122"/>
            </a:endParaRPr>
          </a:p>
        </p:txBody>
      </p:sp>
      <p:sp>
        <p:nvSpPr>
          <p:cNvPr id="52" name="出自【趣你的PPT】(微信:qunideppt)：最优质的PPT资源库"/>
          <p:cNvSpPr txBox="1"/>
          <p:nvPr/>
        </p:nvSpPr>
        <p:spPr>
          <a:xfrm>
            <a:off x="755201" y="302192"/>
            <a:ext cx="23363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推荐及发布流程</a:t>
            </a: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3" name="出自【趣你的PPT】(微信:qunideppt)：最优质的PPT资源库"/>
          <p:cNvSpPr/>
          <p:nvPr/>
        </p:nvSpPr>
        <p:spPr>
          <a:xfrm>
            <a:off x="355458" y="368872"/>
            <a:ext cx="328304" cy="328304"/>
          </a:xfrm>
          <a:custGeom>
            <a:avLst/>
            <a:gdLst/>
            <a:ahLst/>
            <a:cxnLst/>
            <a:rect l="0" t="0" r="0" b="0"/>
            <a:pathLst>
              <a:path w="120000" h="120000" extrusionOk="0">
                <a:moveTo>
                  <a:pt x="119718" y="118870"/>
                </a:moveTo>
                <a:cubicBezTo>
                  <a:pt x="119718" y="118870"/>
                  <a:pt x="119718" y="118870"/>
                  <a:pt x="119718" y="118588"/>
                </a:cubicBezTo>
                <a:cubicBezTo>
                  <a:pt x="119718" y="118588"/>
                  <a:pt x="119718" y="118588"/>
                  <a:pt x="119999" y="118305"/>
                </a:cubicBezTo>
                <a:cubicBezTo>
                  <a:pt x="119999" y="118305"/>
                  <a:pt x="119999" y="118305"/>
                  <a:pt x="119999" y="118305"/>
                </a:cubicBezTo>
                <a:cubicBezTo>
                  <a:pt x="119999" y="118023"/>
                  <a:pt x="119999" y="118023"/>
                  <a:pt x="119999" y="117741"/>
                </a:cubicBezTo>
                <a:cubicBezTo>
                  <a:pt x="119999" y="117741"/>
                  <a:pt x="119999" y="117741"/>
                  <a:pt x="119999" y="117741"/>
                </a:cubicBezTo>
                <a:cubicBezTo>
                  <a:pt x="119999" y="117741"/>
                  <a:pt x="119999" y="117458"/>
                  <a:pt x="119999" y="117458"/>
                </a:cubicBezTo>
                <a:cubicBezTo>
                  <a:pt x="119999" y="117458"/>
                  <a:pt x="119999" y="117458"/>
                  <a:pt x="119999" y="117176"/>
                </a:cubicBezTo>
                <a:cubicBezTo>
                  <a:pt x="119999" y="117176"/>
                  <a:pt x="119999" y="117176"/>
                  <a:pt x="119999" y="117176"/>
                </a:cubicBezTo>
                <a:cubicBezTo>
                  <a:pt x="119999" y="117176"/>
                  <a:pt x="119999" y="116894"/>
                  <a:pt x="119999" y="116894"/>
                </a:cubicBezTo>
                <a:cubicBezTo>
                  <a:pt x="119999" y="116894"/>
                  <a:pt x="119999" y="116611"/>
                  <a:pt x="119999" y="116611"/>
                </a:cubicBezTo>
                <a:cubicBezTo>
                  <a:pt x="119999" y="116611"/>
                  <a:pt x="119999" y="116611"/>
                  <a:pt x="119999" y="116611"/>
                </a:cubicBezTo>
                <a:cubicBezTo>
                  <a:pt x="108450" y="80470"/>
                  <a:pt x="108450" y="80470"/>
                  <a:pt x="108450" y="80470"/>
                </a:cubicBezTo>
                <a:cubicBezTo>
                  <a:pt x="108169" y="80188"/>
                  <a:pt x="107887" y="79905"/>
                  <a:pt x="107605" y="79623"/>
                </a:cubicBezTo>
                <a:cubicBezTo>
                  <a:pt x="44788" y="16376"/>
                  <a:pt x="44788" y="16376"/>
                  <a:pt x="44788" y="16376"/>
                </a:cubicBezTo>
                <a:cubicBezTo>
                  <a:pt x="44507" y="16094"/>
                  <a:pt x="44507" y="16094"/>
                  <a:pt x="44225" y="15811"/>
                </a:cubicBezTo>
                <a:cubicBezTo>
                  <a:pt x="30422" y="1976"/>
                  <a:pt x="30422" y="1976"/>
                  <a:pt x="30422" y="1976"/>
                </a:cubicBezTo>
                <a:cubicBezTo>
                  <a:pt x="29295" y="847"/>
                  <a:pt x="27605" y="0"/>
                  <a:pt x="25915" y="0"/>
                </a:cubicBezTo>
                <a:cubicBezTo>
                  <a:pt x="24225" y="0"/>
                  <a:pt x="22535" y="847"/>
                  <a:pt x="21126" y="1976"/>
                </a:cubicBezTo>
                <a:cubicBezTo>
                  <a:pt x="1971" y="21458"/>
                  <a:pt x="1971" y="21458"/>
                  <a:pt x="1971" y="21458"/>
                </a:cubicBezTo>
                <a:cubicBezTo>
                  <a:pt x="563" y="22588"/>
                  <a:pt x="0" y="24282"/>
                  <a:pt x="0" y="25976"/>
                </a:cubicBezTo>
                <a:cubicBezTo>
                  <a:pt x="0" y="27670"/>
                  <a:pt x="563" y="29364"/>
                  <a:pt x="1971" y="30776"/>
                </a:cubicBezTo>
                <a:cubicBezTo>
                  <a:pt x="15211" y="44047"/>
                  <a:pt x="15211" y="44047"/>
                  <a:pt x="15211" y="44047"/>
                </a:cubicBezTo>
                <a:cubicBezTo>
                  <a:pt x="15492" y="44329"/>
                  <a:pt x="15492" y="44329"/>
                  <a:pt x="15492" y="44611"/>
                </a:cubicBezTo>
                <a:cubicBezTo>
                  <a:pt x="78591" y="108141"/>
                  <a:pt x="78591" y="108141"/>
                  <a:pt x="78591" y="108141"/>
                </a:cubicBezTo>
                <a:cubicBezTo>
                  <a:pt x="78873" y="108423"/>
                  <a:pt x="79436" y="108705"/>
                  <a:pt x="79718" y="108705"/>
                </a:cubicBezTo>
                <a:cubicBezTo>
                  <a:pt x="99436" y="114635"/>
                  <a:pt x="99436" y="114635"/>
                  <a:pt x="99436" y="114635"/>
                </a:cubicBezTo>
                <a:cubicBezTo>
                  <a:pt x="2535" y="114635"/>
                  <a:pt x="2535" y="114635"/>
                  <a:pt x="2535" y="114635"/>
                </a:cubicBezTo>
                <a:cubicBezTo>
                  <a:pt x="1126" y="114635"/>
                  <a:pt x="0" y="115764"/>
                  <a:pt x="0" y="117176"/>
                </a:cubicBezTo>
                <a:cubicBezTo>
                  <a:pt x="0" y="118870"/>
                  <a:pt x="1126" y="120000"/>
                  <a:pt x="2535" y="120000"/>
                </a:cubicBezTo>
                <a:cubicBezTo>
                  <a:pt x="117464" y="120000"/>
                  <a:pt x="117464" y="120000"/>
                  <a:pt x="117464" y="120000"/>
                </a:cubicBezTo>
                <a:cubicBezTo>
                  <a:pt x="117464" y="120000"/>
                  <a:pt x="117464" y="120000"/>
                  <a:pt x="117464" y="120000"/>
                </a:cubicBezTo>
                <a:cubicBezTo>
                  <a:pt x="117746" y="120000"/>
                  <a:pt x="117746" y="120000"/>
                  <a:pt x="118028" y="120000"/>
                </a:cubicBezTo>
                <a:cubicBezTo>
                  <a:pt x="118028" y="120000"/>
                  <a:pt x="118309" y="119717"/>
                  <a:pt x="118591" y="119717"/>
                </a:cubicBezTo>
                <a:cubicBezTo>
                  <a:pt x="118591" y="119717"/>
                  <a:pt x="118591" y="119717"/>
                  <a:pt x="118591" y="119717"/>
                </a:cubicBezTo>
                <a:cubicBezTo>
                  <a:pt x="118591" y="119717"/>
                  <a:pt x="118873" y="119717"/>
                  <a:pt x="118873" y="119435"/>
                </a:cubicBezTo>
                <a:cubicBezTo>
                  <a:pt x="118873" y="119435"/>
                  <a:pt x="118873" y="119435"/>
                  <a:pt x="118873" y="119435"/>
                </a:cubicBezTo>
                <a:cubicBezTo>
                  <a:pt x="119154" y="119435"/>
                  <a:pt x="119154" y="119152"/>
                  <a:pt x="119436" y="119152"/>
                </a:cubicBezTo>
                <a:cubicBezTo>
                  <a:pt x="119436" y="119152"/>
                  <a:pt x="119436" y="119152"/>
                  <a:pt x="119436" y="119152"/>
                </a:cubicBezTo>
                <a:cubicBezTo>
                  <a:pt x="119436" y="119152"/>
                  <a:pt x="119436" y="118870"/>
                  <a:pt x="119718" y="118870"/>
                </a:cubicBezTo>
                <a:close/>
                <a:moveTo>
                  <a:pt x="113521" y="113223"/>
                </a:moveTo>
                <a:cubicBezTo>
                  <a:pt x="84225" y="104752"/>
                  <a:pt x="84225" y="104752"/>
                  <a:pt x="84225" y="104752"/>
                </a:cubicBezTo>
                <a:cubicBezTo>
                  <a:pt x="86197" y="97694"/>
                  <a:pt x="86197" y="97694"/>
                  <a:pt x="86197" y="97694"/>
                </a:cubicBezTo>
                <a:cubicBezTo>
                  <a:pt x="95211" y="97694"/>
                  <a:pt x="95211" y="97694"/>
                  <a:pt x="95211" y="97694"/>
                </a:cubicBezTo>
                <a:cubicBezTo>
                  <a:pt x="96901" y="97694"/>
                  <a:pt x="98028" y="96564"/>
                  <a:pt x="98028" y="95152"/>
                </a:cubicBezTo>
                <a:cubicBezTo>
                  <a:pt x="98028" y="85835"/>
                  <a:pt x="98028" y="85835"/>
                  <a:pt x="98028" y="85835"/>
                </a:cubicBezTo>
                <a:cubicBezTo>
                  <a:pt x="103943" y="84423"/>
                  <a:pt x="103943" y="84423"/>
                  <a:pt x="103943" y="84423"/>
                </a:cubicBezTo>
                <a:lnTo>
                  <a:pt x="113521" y="113223"/>
                </a:lnTo>
                <a:close/>
                <a:moveTo>
                  <a:pt x="42253" y="21458"/>
                </a:moveTo>
                <a:cubicBezTo>
                  <a:pt x="100563" y="79905"/>
                  <a:pt x="100563" y="79905"/>
                  <a:pt x="100563" y="79905"/>
                </a:cubicBezTo>
                <a:cubicBezTo>
                  <a:pt x="96056" y="81035"/>
                  <a:pt x="96056" y="81035"/>
                  <a:pt x="96056" y="81035"/>
                </a:cubicBezTo>
                <a:cubicBezTo>
                  <a:pt x="39718" y="24282"/>
                  <a:pt x="39718" y="24282"/>
                  <a:pt x="39718" y="24282"/>
                </a:cubicBezTo>
                <a:lnTo>
                  <a:pt x="42253" y="21458"/>
                </a:lnTo>
                <a:close/>
                <a:moveTo>
                  <a:pt x="35774" y="27952"/>
                </a:moveTo>
                <a:cubicBezTo>
                  <a:pt x="92676" y="84988"/>
                  <a:pt x="92676" y="84988"/>
                  <a:pt x="92676" y="84988"/>
                </a:cubicBezTo>
                <a:cubicBezTo>
                  <a:pt x="92676" y="92611"/>
                  <a:pt x="92676" y="92611"/>
                  <a:pt x="92676" y="92611"/>
                </a:cubicBezTo>
                <a:cubicBezTo>
                  <a:pt x="85352" y="92611"/>
                  <a:pt x="85352" y="92611"/>
                  <a:pt x="85352" y="92611"/>
                </a:cubicBezTo>
                <a:cubicBezTo>
                  <a:pt x="27887" y="35858"/>
                  <a:pt x="27887" y="35858"/>
                  <a:pt x="27887" y="35858"/>
                </a:cubicBezTo>
                <a:lnTo>
                  <a:pt x="35774" y="27952"/>
                </a:lnTo>
                <a:close/>
                <a:moveTo>
                  <a:pt x="5352" y="25976"/>
                </a:moveTo>
                <a:cubicBezTo>
                  <a:pt x="5352" y="25976"/>
                  <a:pt x="5352" y="25411"/>
                  <a:pt x="5633" y="25129"/>
                </a:cubicBezTo>
                <a:cubicBezTo>
                  <a:pt x="25070" y="5647"/>
                  <a:pt x="25070" y="5647"/>
                  <a:pt x="25070" y="5647"/>
                </a:cubicBezTo>
                <a:cubicBezTo>
                  <a:pt x="25352" y="5364"/>
                  <a:pt x="25633" y="5364"/>
                  <a:pt x="25915" y="5364"/>
                </a:cubicBezTo>
                <a:cubicBezTo>
                  <a:pt x="26197" y="5364"/>
                  <a:pt x="26478" y="5364"/>
                  <a:pt x="26760" y="5647"/>
                </a:cubicBezTo>
                <a:cubicBezTo>
                  <a:pt x="38591" y="17788"/>
                  <a:pt x="38591" y="17788"/>
                  <a:pt x="38591" y="17788"/>
                </a:cubicBezTo>
                <a:cubicBezTo>
                  <a:pt x="17464" y="38964"/>
                  <a:pt x="17464" y="38964"/>
                  <a:pt x="17464" y="38964"/>
                </a:cubicBezTo>
                <a:cubicBezTo>
                  <a:pt x="5633" y="26823"/>
                  <a:pt x="5633" y="26823"/>
                  <a:pt x="5633" y="26823"/>
                </a:cubicBezTo>
                <a:cubicBezTo>
                  <a:pt x="5352" y="26541"/>
                  <a:pt x="5352" y="26258"/>
                  <a:pt x="5352" y="25976"/>
                </a:cubicBezTo>
                <a:close/>
                <a:moveTo>
                  <a:pt x="24225" y="39529"/>
                </a:moveTo>
                <a:cubicBezTo>
                  <a:pt x="81408" y="96000"/>
                  <a:pt x="81408" y="96000"/>
                  <a:pt x="81408" y="96000"/>
                </a:cubicBezTo>
                <a:cubicBezTo>
                  <a:pt x="79718" y="101647"/>
                  <a:pt x="79718" y="101647"/>
                  <a:pt x="79718" y="101647"/>
                </a:cubicBezTo>
                <a:cubicBezTo>
                  <a:pt x="21126" y="42635"/>
                  <a:pt x="21126" y="42635"/>
                  <a:pt x="21126" y="42635"/>
                </a:cubicBezTo>
                <a:lnTo>
                  <a:pt x="24225" y="39529"/>
                </a:lnTo>
                <a:close/>
              </a:path>
            </a:pathLst>
          </a:custGeom>
          <a:solidFill>
            <a:schemeClr val="tx1"/>
          </a:solidFill>
          <a:ln>
            <a:noFill/>
          </a:ln>
        </p:spPr>
        <p:txBody>
          <a:bodyPr lIns="121900" tIns="60933" rIns="121900" bIns="60933" anchor="t" anchorCtr="0">
            <a:noAutofit/>
          </a:bodyPr>
          <a:lstStyle/>
          <a:p>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 name="出自【趣你的PPT】(微信:qunideppt)：最优质的PPT资源库"/>
          <p:cNvSpPr txBox="1"/>
          <p:nvPr/>
        </p:nvSpPr>
        <p:spPr>
          <a:xfrm>
            <a:off x="6949623" y="2548833"/>
            <a:ext cx="1799807" cy="400110"/>
          </a:xfrm>
          <a:prstGeom prst="rect">
            <a:avLst/>
          </a:prstGeom>
          <a:noFill/>
        </p:spPr>
        <p:txBody>
          <a:bodyPr wrap="square" rtlCol="0">
            <a:spAutoFit/>
          </a:bodyPr>
          <a:lstStyle/>
          <a:p>
            <a:pPr algn="ctr"/>
            <a:r>
              <a:rPr lang="zh-CN" altLang="en-US" sz="2000" b="1" dirty="0" smtClean="0">
                <a:latin typeface="微软雅黑" panose="020B0503020204020204" pitchFamily="34" charset="-122"/>
                <a:ea typeface="微软雅黑" panose="020B0503020204020204" pitchFamily="34" charset="-122"/>
              </a:rPr>
              <a:t>组织培训</a:t>
            </a:r>
            <a:endParaRPr lang="en-US" altLang="zh-CN" sz="2000" b="1" dirty="0" smtClean="0">
              <a:latin typeface="微软雅黑" panose="020B0503020204020204" pitchFamily="34" charset="-122"/>
              <a:ea typeface="微软雅黑" panose="020B0503020204020204" pitchFamily="34" charset="-122"/>
            </a:endParaRPr>
          </a:p>
        </p:txBody>
      </p:sp>
      <p:sp>
        <p:nvSpPr>
          <p:cNvPr id="22" name="TextBox 21"/>
          <p:cNvSpPr txBox="1"/>
          <p:nvPr/>
        </p:nvSpPr>
        <p:spPr>
          <a:xfrm>
            <a:off x="11147490" y="393401"/>
            <a:ext cx="738664" cy="1015663"/>
          </a:xfrm>
          <a:prstGeom prst="rect">
            <a:avLst/>
          </a:prstGeom>
          <a:noFill/>
        </p:spPr>
        <p:txBody>
          <a:bodyPr vert="eaVert" wrap="none" rtlCol="0">
            <a:spAutoFit/>
          </a:bodyPr>
          <a:lstStyle/>
          <a:p>
            <a:r>
              <a:rPr lang="zh-CN" altLang="en-US" sz="3600" b="1" dirty="0" smtClean="0">
                <a:latin typeface="微软雅黑" panose="020B0503020204020204" pitchFamily="34" charset="-122"/>
                <a:ea typeface="微软雅黑" panose="020B0503020204020204" pitchFamily="34" charset="-122"/>
              </a:rPr>
              <a:t>授牌</a:t>
            </a:r>
            <a:endParaRPr lang="zh-CN" altLang="en-US" sz="36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出自【趣你的PPT】(微信:qunideppt)：最优质的PPT资源库"/>
          <p:cNvSpPr txBox="1"/>
          <p:nvPr/>
        </p:nvSpPr>
        <p:spPr>
          <a:xfrm>
            <a:off x="755201" y="302192"/>
            <a:ext cx="23363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企业提交材料</a:t>
            </a: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80" name="出自【趣你的PPT】(微信:qunideppt)：最优质的PPT资源库"/>
          <p:cNvSpPr/>
          <p:nvPr/>
        </p:nvSpPr>
        <p:spPr>
          <a:xfrm>
            <a:off x="355458" y="368872"/>
            <a:ext cx="328304" cy="328304"/>
          </a:xfrm>
          <a:custGeom>
            <a:avLst/>
            <a:gdLst/>
            <a:ahLst/>
            <a:cxnLst/>
            <a:rect l="0" t="0" r="0" b="0"/>
            <a:pathLst>
              <a:path w="120000" h="120000" extrusionOk="0">
                <a:moveTo>
                  <a:pt x="119718" y="118870"/>
                </a:moveTo>
                <a:cubicBezTo>
                  <a:pt x="119718" y="118870"/>
                  <a:pt x="119718" y="118870"/>
                  <a:pt x="119718" y="118588"/>
                </a:cubicBezTo>
                <a:cubicBezTo>
                  <a:pt x="119718" y="118588"/>
                  <a:pt x="119718" y="118588"/>
                  <a:pt x="119999" y="118305"/>
                </a:cubicBezTo>
                <a:cubicBezTo>
                  <a:pt x="119999" y="118305"/>
                  <a:pt x="119999" y="118305"/>
                  <a:pt x="119999" y="118305"/>
                </a:cubicBezTo>
                <a:cubicBezTo>
                  <a:pt x="119999" y="118023"/>
                  <a:pt x="119999" y="118023"/>
                  <a:pt x="119999" y="117741"/>
                </a:cubicBezTo>
                <a:cubicBezTo>
                  <a:pt x="119999" y="117741"/>
                  <a:pt x="119999" y="117741"/>
                  <a:pt x="119999" y="117741"/>
                </a:cubicBezTo>
                <a:cubicBezTo>
                  <a:pt x="119999" y="117741"/>
                  <a:pt x="119999" y="117458"/>
                  <a:pt x="119999" y="117458"/>
                </a:cubicBezTo>
                <a:cubicBezTo>
                  <a:pt x="119999" y="117458"/>
                  <a:pt x="119999" y="117458"/>
                  <a:pt x="119999" y="117176"/>
                </a:cubicBezTo>
                <a:cubicBezTo>
                  <a:pt x="119999" y="117176"/>
                  <a:pt x="119999" y="117176"/>
                  <a:pt x="119999" y="117176"/>
                </a:cubicBezTo>
                <a:cubicBezTo>
                  <a:pt x="119999" y="117176"/>
                  <a:pt x="119999" y="116894"/>
                  <a:pt x="119999" y="116894"/>
                </a:cubicBezTo>
                <a:cubicBezTo>
                  <a:pt x="119999" y="116894"/>
                  <a:pt x="119999" y="116611"/>
                  <a:pt x="119999" y="116611"/>
                </a:cubicBezTo>
                <a:cubicBezTo>
                  <a:pt x="119999" y="116611"/>
                  <a:pt x="119999" y="116611"/>
                  <a:pt x="119999" y="116611"/>
                </a:cubicBezTo>
                <a:cubicBezTo>
                  <a:pt x="108450" y="80470"/>
                  <a:pt x="108450" y="80470"/>
                  <a:pt x="108450" y="80470"/>
                </a:cubicBezTo>
                <a:cubicBezTo>
                  <a:pt x="108169" y="80188"/>
                  <a:pt x="107887" y="79905"/>
                  <a:pt x="107605" y="79623"/>
                </a:cubicBezTo>
                <a:cubicBezTo>
                  <a:pt x="44788" y="16376"/>
                  <a:pt x="44788" y="16376"/>
                  <a:pt x="44788" y="16376"/>
                </a:cubicBezTo>
                <a:cubicBezTo>
                  <a:pt x="44507" y="16094"/>
                  <a:pt x="44507" y="16094"/>
                  <a:pt x="44225" y="15811"/>
                </a:cubicBezTo>
                <a:cubicBezTo>
                  <a:pt x="30422" y="1976"/>
                  <a:pt x="30422" y="1976"/>
                  <a:pt x="30422" y="1976"/>
                </a:cubicBezTo>
                <a:cubicBezTo>
                  <a:pt x="29295" y="847"/>
                  <a:pt x="27605" y="0"/>
                  <a:pt x="25915" y="0"/>
                </a:cubicBezTo>
                <a:cubicBezTo>
                  <a:pt x="24225" y="0"/>
                  <a:pt x="22535" y="847"/>
                  <a:pt x="21126" y="1976"/>
                </a:cubicBezTo>
                <a:cubicBezTo>
                  <a:pt x="1971" y="21458"/>
                  <a:pt x="1971" y="21458"/>
                  <a:pt x="1971" y="21458"/>
                </a:cubicBezTo>
                <a:cubicBezTo>
                  <a:pt x="563" y="22588"/>
                  <a:pt x="0" y="24282"/>
                  <a:pt x="0" y="25976"/>
                </a:cubicBezTo>
                <a:cubicBezTo>
                  <a:pt x="0" y="27670"/>
                  <a:pt x="563" y="29364"/>
                  <a:pt x="1971" y="30776"/>
                </a:cubicBezTo>
                <a:cubicBezTo>
                  <a:pt x="15211" y="44047"/>
                  <a:pt x="15211" y="44047"/>
                  <a:pt x="15211" y="44047"/>
                </a:cubicBezTo>
                <a:cubicBezTo>
                  <a:pt x="15492" y="44329"/>
                  <a:pt x="15492" y="44329"/>
                  <a:pt x="15492" y="44611"/>
                </a:cubicBezTo>
                <a:cubicBezTo>
                  <a:pt x="78591" y="108141"/>
                  <a:pt x="78591" y="108141"/>
                  <a:pt x="78591" y="108141"/>
                </a:cubicBezTo>
                <a:cubicBezTo>
                  <a:pt x="78873" y="108423"/>
                  <a:pt x="79436" y="108705"/>
                  <a:pt x="79718" y="108705"/>
                </a:cubicBezTo>
                <a:cubicBezTo>
                  <a:pt x="99436" y="114635"/>
                  <a:pt x="99436" y="114635"/>
                  <a:pt x="99436" y="114635"/>
                </a:cubicBezTo>
                <a:cubicBezTo>
                  <a:pt x="2535" y="114635"/>
                  <a:pt x="2535" y="114635"/>
                  <a:pt x="2535" y="114635"/>
                </a:cubicBezTo>
                <a:cubicBezTo>
                  <a:pt x="1126" y="114635"/>
                  <a:pt x="0" y="115764"/>
                  <a:pt x="0" y="117176"/>
                </a:cubicBezTo>
                <a:cubicBezTo>
                  <a:pt x="0" y="118870"/>
                  <a:pt x="1126" y="120000"/>
                  <a:pt x="2535" y="120000"/>
                </a:cubicBezTo>
                <a:cubicBezTo>
                  <a:pt x="117464" y="120000"/>
                  <a:pt x="117464" y="120000"/>
                  <a:pt x="117464" y="120000"/>
                </a:cubicBezTo>
                <a:cubicBezTo>
                  <a:pt x="117464" y="120000"/>
                  <a:pt x="117464" y="120000"/>
                  <a:pt x="117464" y="120000"/>
                </a:cubicBezTo>
                <a:cubicBezTo>
                  <a:pt x="117746" y="120000"/>
                  <a:pt x="117746" y="120000"/>
                  <a:pt x="118028" y="120000"/>
                </a:cubicBezTo>
                <a:cubicBezTo>
                  <a:pt x="118028" y="120000"/>
                  <a:pt x="118309" y="119717"/>
                  <a:pt x="118591" y="119717"/>
                </a:cubicBezTo>
                <a:cubicBezTo>
                  <a:pt x="118591" y="119717"/>
                  <a:pt x="118591" y="119717"/>
                  <a:pt x="118591" y="119717"/>
                </a:cubicBezTo>
                <a:cubicBezTo>
                  <a:pt x="118591" y="119717"/>
                  <a:pt x="118873" y="119717"/>
                  <a:pt x="118873" y="119435"/>
                </a:cubicBezTo>
                <a:cubicBezTo>
                  <a:pt x="118873" y="119435"/>
                  <a:pt x="118873" y="119435"/>
                  <a:pt x="118873" y="119435"/>
                </a:cubicBezTo>
                <a:cubicBezTo>
                  <a:pt x="119154" y="119435"/>
                  <a:pt x="119154" y="119152"/>
                  <a:pt x="119436" y="119152"/>
                </a:cubicBezTo>
                <a:cubicBezTo>
                  <a:pt x="119436" y="119152"/>
                  <a:pt x="119436" y="119152"/>
                  <a:pt x="119436" y="119152"/>
                </a:cubicBezTo>
                <a:cubicBezTo>
                  <a:pt x="119436" y="119152"/>
                  <a:pt x="119436" y="118870"/>
                  <a:pt x="119718" y="118870"/>
                </a:cubicBezTo>
                <a:close/>
                <a:moveTo>
                  <a:pt x="113521" y="113223"/>
                </a:moveTo>
                <a:cubicBezTo>
                  <a:pt x="84225" y="104752"/>
                  <a:pt x="84225" y="104752"/>
                  <a:pt x="84225" y="104752"/>
                </a:cubicBezTo>
                <a:cubicBezTo>
                  <a:pt x="86197" y="97694"/>
                  <a:pt x="86197" y="97694"/>
                  <a:pt x="86197" y="97694"/>
                </a:cubicBezTo>
                <a:cubicBezTo>
                  <a:pt x="95211" y="97694"/>
                  <a:pt x="95211" y="97694"/>
                  <a:pt x="95211" y="97694"/>
                </a:cubicBezTo>
                <a:cubicBezTo>
                  <a:pt x="96901" y="97694"/>
                  <a:pt x="98028" y="96564"/>
                  <a:pt x="98028" y="95152"/>
                </a:cubicBezTo>
                <a:cubicBezTo>
                  <a:pt x="98028" y="85835"/>
                  <a:pt x="98028" y="85835"/>
                  <a:pt x="98028" y="85835"/>
                </a:cubicBezTo>
                <a:cubicBezTo>
                  <a:pt x="103943" y="84423"/>
                  <a:pt x="103943" y="84423"/>
                  <a:pt x="103943" y="84423"/>
                </a:cubicBezTo>
                <a:lnTo>
                  <a:pt x="113521" y="113223"/>
                </a:lnTo>
                <a:close/>
                <a:moveTo>
                  <a:pt x="42253" y="21458"/>
                </a:moveTo>
                <a:cubicBezTo>
                  <a:pt x="100563" y="79905"/>
                  <a:pt x="100563" y="79905"/>
                  <a:pt x="100563" y="79905"/>
                </a:cubicBezTo>
                <a:cubicBezTo>
                  <a:pt x="96056" y="81035"/>
                  <a:pt x="96056" y="81035"/>
                  <a:pt x="96056" y="81035"/>
                </a:cubicBezTo>
                <a:cubicBezTo>
                  <a:pt x="39718" y="24282"/>
                  <a:pt x="39718" y="24282"/>
                  <a:pt x="39718" y="24282"/>
                </a:cubicBezTo>
                <a:lnTo>
                  <a:pt x="42253" y="21458"/>
                </a:lnTo>
                <a:close/>
                <a:moveTo>
                  <a:pt x="35774" y="27952"/>
                </a:moveTo>
                <a:cubicBezTo>
                  <a:pt x="92676" y="84988"/>
                  <a:pt x="92676" y="84988"/>
                  <a:pt x="92676" y="84988"/>
                </a:cubicBezTo>
                <a:cubicBezTo>
                  <a:pt x="92676" y="92611"/>
                  <a:pt x="92676" y="92611"/>
                  <a:pt x="92676" y="92611"/>
                </a:cubicBezTo>
                <a:cubicBezTo>
                  <a:pt x="85352" y="92611"/>
                  <a:pt x="85352" y="92611"/>
                  <a:pt x="85352" y="92611"/>
                </a:cubicBezTo>
                <a:cubicBezTo>
                  <a:pt x="27887" y="35858"/>
                  <a:pt x="27887" y="35858"/>
                  <a:pt x="27887" y="35858"/>
                </a:cubicBezTo>
                <a:lnTo>
                  <a:pt x="35774" y="27952"/>
                </a:lnTo>
                <a:close/>
                <a:moveTo>
                  <a:pt x="5352" y="25976"/>
                </a:moveTo>
                <a:cubicBezTo>
                  <a:pt x="5352" y="25976"/>
                  <a:pt x="5352" y="25411"/>
                  <a:pt x="5633" y="25129"/>
                </a:cubicBezTo>
                <a:cubicBezTo>
                  <a:pt x="25070" y="5647"/>
                  <a:pt x="25070" y="5647"/>
                  <a:pt x="25070" y="5647"/>
                </a:cubicBezTo>
                <a:cubicBezTo>
                  <a:pt x="25352" y="5364"/>
                  <a:pt x="25633" y="5364"/>
                  <a:pt x="25915" y="5364"/>
                </a:cubicBezTo>
                <a:cubicBezTo>
                  <a:pt x="26197" y="5364"/>
                  <a:pt x="26478" y="5364"/>
                  <a:pt x="26760" y="5647"/>
                </a:cubicBezTo>
                <a:cubicBezTo>
                  <a:pt x="38591" y="17788"/>
                  <a:pt x="38591" y="17788"/>
                  <a:pt x="38591" y="17788"/>
                </a:cubicBezTo>
                <a:cubicBezTo>
                  <a:pt x="17464" y="38964"/>
                  <a:pt x="17464" y="38964"/>
                  <a:pt x="17464" y="38964"/>
                </a:cubicBezTo>
                <a:cubicBezTo>
                  <a:pt x="5633" y="26823"/>
                  <a:pt x="5633" y="26823"/>
                  <a:pt x="5633" y="26823"/>
                </a:cubicBezTo>
                <a:cubicBezTo>
                  <a:pt x="5352" y="26541"/>
                  <a:pt x="5352" y="26258"/>
                  <a:pt x="5352" y="25976"/>
                </a:cubicBezTo>
                <a:close/>
                <a:moveTo>
                  <a:pt x="24225" y="39529"/>
                </a:moveTo>
                <a:cubicBezTo>
                  <a:pt x="81408" y="96000"/>
                  <a:pt x="81408" y="96000"/>
                  <a:pt x="81408" y="96000"/>
                </a:cubicBezTo>
                <a:cubicBezTo>
                  <a:pt x="79718" y="101647"/>
                  <a:pt x="79718" y="101647"/>
                  <a:pt x="79718" y="101647"/>
                </a:cubicBezTo>
                <a:cubicBezTo>
                  <a:pt x="21126" y="42635"/>
                  <a:pt x="21126" y="42635"/>
                  <a:pt x="21126" y="42635"/>
                </a:cubicBezTo>
                <a:lnTo>
                  <a:pt x="24225" y="39529"/>
                </a:lnTo>
                <a:close/>
              </a:path>
            </a:pathLst>
          </a:custGeom>
          <a:solidFill>
            <a:schemeClr val="tx1"/>
          </a:solidFill>
          <a:ln>
            <a:noFill/>
          </a:ln>
        </p:spPr>
        <p:txBody>
          <a:bodyPr lIns="121900" tIns="60933" rIns="121900" bIns="60933" anchor="t" anchorCtr="0">
            <a:noAutofit/>
          </a:bodyPr>
          <a:lstStyle/>
          <a:p>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4" name="TextBox 13"/>
          <p:cNvSpPr txBox="1"/>
          <p:nvPr/>
        </p:nvSpPr>
        <p:spPr>
          <a:xfrm>
            <a:off x="685800" y="1037590"/>
            <a:ext cx="10617200" cy="5723890"/>
          </a:xfrm>
          <a:prstGeom prst="rect">
            <a:avLst/>
          </a:prstGeom>
          <a:noFill/>
        </p:spPr>
        <p:txBody>
          <a:bodyPr wrap="square" rtlCol="0">
            <a:spAutoFit/>
          </a:bodyPr>
          <a:lstStyle/>
          <a:p>
            <a:pPr>
              <a:lnSpc>
                <a:spcPct val="150000"/>
              </a:lnSpc>
              <a:buFont typeface="Wingdings" panose="05000000000000000000" pitchFamily="2" charset="2"/>
              <a:buChar char="Ø"/>
            </a:pPr>
            <a:r>
              <a:rPr lang="zh-CN" sz="2800" dirty="0" smtClean="0"/>
              <a:t>全国生态环保优质农业投入品（肥料）生产试点申请登录表</a:t>
            </a:r>
            <a:r>
              <a:rPr lang="zh-CN" altLang="en-US" sz="2800" dirty="0" smtClean="0">
                <a:solidFill>
                  <a:srgbClr val="FF0000"/>
                </a:solidFill>
                <a:sym typeface="+mn-ea"/>
              </a:rPr>
              <a:t>（包含基地名称、地址、联系人、联系方式、年度采购肥料量、其中环保生态肥料占比等信息）</a:t>
            </a:r>
            <a:endParaRPr lang="en-US" altLang="zh-CN" sz="2800" dirty="0" smtClean="0"/>
          </a:p>
          <a:p>
            <a:pPr>
              <a:lnSpc>
                <a:spcPct val="150000"/>
              </a:lnSpc>
              <a:buFont typeface="Wingdings" panose="05000000000000000000" pitchFamily="2" charset="2"/>
              <a:buChar char="Ø"/>
            </a:pPr>
            <a:r>
              <a:rPr lang="zh-CN" sz="2800" dirty="0" smtClean="0"/>
              <a:t>生态环保优质农业投入品（肥料）生产或应用的技术规范性文件</a:t>
            </a:r>
            <a:endParaRPr lang="zh-CN" sz="2800" dirty="0" smtClean="0"/>
          </a:p>
          <a:p>
            <a:pPr>
              <a:lnSpc>
                <a:spcPct val="150000"/>
              </a:lnSpc>
              <a:buFont typeface="Wingdings" panose="05000000000000000000" pitchFamily="2" charset="2"/>
              <a:buChar char="Ø"/>
            </a:pPr>
            <a:r>
              <a:rPr lang="zh-CN" altLang="en-US" sz="2800" dirty="0" smtClean="0"/>
              <a:t>肥料生产单位自行委托</a:t>
            </a:r>
            <a:r>
              <a:rPr lang="zh-CN" sz="2800" dirty="0" smtClean="0">
                <a:sym typeface="+mn-ea"/>
              </a:rPr>
              <a:t>全国生态环保优质农业投入品评价技术机构出具的评价技术报告，或法定认证机构证明产品具有生态、环保、优质性的认证证书复印确认件</a:t>
            </a:r>
            <a:endParaRPr lang="zh-CN" sz="2800" dirty="0" smtClean="0">
              <a:sym typeface="+mn-ea"/>
            </a:endParaRPr>
          </a:p>
          <a:p>
            <a:pPr>
              <a:lnSpc>
                <a:spcPct val="150000"/>
              </a:lnSpc>
              <a:buFont typeface="Wingdings" panose="05000000000000000000" pitchFamily="2" charset="2"/>
              <a:buChar char="Ø"/>
            </a:pPr>
            <a:r>
              <a:rPr lang="zh-CN" altLang="en-US" sz="2800" dirty="0" smtClean="0"/>
              <a:t>其他能证明肥料生产具有生态、环保、优质化特性的材料</a:t>
            </a:r>
            <a:endParaRPr lang="en-US" altLang="zh-CN" sz="2800" dirty="0" smtClean="0"/>
          </a:p>
          <a:p>
            <a:pPr indent="0">
              <a:lnSpc>
                <a:spcPct val="150000"/>
              </a:lnSpc>
              <a:buFont typeface="Wingdings" panose="05000000000000000000" pitchFamily="2" charset="2"/>
              <a:buNone/>
            </a:pPr>
            <a:endParaRPr lang="zh-CN" altLang="en-US" sz="2000" dirty="0">
              <a:solidFill>
                <a:srgbClr val="FF0000"/>
              </a:solidFill>
            </a:endParaRPr>
          </a:p>
        </p:txBody>
      </p:sp>
      <p:pic>
        <p:nvPicPr>
          <p:cNvPr id="3" name="图片 13" descr="中化logo"/>
          <p:cNvPicPr>
            <a:picLocks noChangeAspect="1"/>
          </p:cNvPicPr>
          <p:nvPr/>
        </p:nvPicPr>
        <p:blipFill>
          <a:blip r:embed="rId1">
            <a:clrChange>
              <a:clrFrom>
                <a:srgbClr val="FFFFFF"/>
              </a:clrFrom>
              <a:clrTo>
                <a:srgbClr val="FFFFFF">
                  <a:alpha val="0"/>
                </a:srgbClr>
              </a:clrTo>
            </a:clrChange>
          </a:blip>
          <a:stretch>
            <a:fillRect/>
          </a:stretch>
        </p:blipFill>
        <p:spPr>
          <a:xfrm>
            <a:off x="10946765" y="6003925"/>
            <a:ext cx="1143000" cy="760095"/>
          </a:xfrm>
          <a:prstGeom prst="rect">
            <a:avLst/>
          </a:prstGeom>
          <a:noFill/>
          <a:ln w="9525">
            <a:noFill/>
          </a:ln>
        </p:spPr>
      </p:pic>
      <p:sp>
        <p:nvSpPr>
          <p:cNvPr id="4" name="矩形 3"/>
          <p:cNvSpPr/>
          <p:nvPr/>
        </p:nvSpPr>
        <p:spPr>
          <a:xfrm>
            <a:off x="0" y="6764020"/>
            <a:ext cx="361505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nvSpPr>
        <p:spPr>
          <a:xfrm>
            <a:off x="3662045" y="6764020"/>
            <a:ext cx="361505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7320280" y="6758940"/>
            <a:ext cx="361505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flipV="1">
            <a:off x="8257540" y="495300"/>
            <a:ext cx="258889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矩形 12"/>
          <p:cNvSpPr/>
          <p:nvPr/>
        </p:nvSpPr>
        <p:spPr>
          <a:xfrm flipV="1">
            <a:off x="5586730" y="495300"/>
            <a:ext cx="258889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nvSpPr>
        <p:spPr>
          <a:xfrm flipV="1">
            <a:off x="2906395" y="500380"/>
            <a:ext cx="258889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出自【趣你的PPT】(微信:qunideppt)：最优质的PPT资源库"/>
          <p:cNvSpPr txBox="1"/>
          <p:nvPr/>
        </p:nvSpPr>
        <p:spPr>
          <a:xfrm>
            <a:off x="755201" y="302192"/>
            <a:ext cx="23363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企业提交材料</a:t>
            </a: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80" name="出自【趣你的PPT】(微信:qunideppt)：最优质的PPT资源库"/>
          <p:cNvSpPr/>
          <p:nvPr/>
        </p:nvSpPr>
        <p:spPr>
          <a:xfrm>
            <a:off x="355458" y="368872"/>
            <a:ext cx="328304" cy="328304"/>
          </a:xfrm>
          <a:custGeom>
            <a:avLst/>
            <a:gdLst/>
            <a:ahLst/>
            <a:cxnLst/>
            <a:rect l="0" t="0" r="0" b="0"/>
            <a:pathLst>
              <a:path w="120000" h="120000" extrusionOk="0">
                <a:moveTo>
                  <a:pt x="119718" y="118870"/>
                </a:moveTo>
                <a:cubicBezTo>
                  <a:pt x="119718" y="118870"/>
                  <a:pt x="119718" y="118870"/>
                  <a:pt x="119718" y="118588"/>
                </a:cubicBezTo>
                <a:cubicBezTo>
                  <a:pt x="119718" y="118588"/>
                  <a:pt x="119718" y="118588"/>
                  <a:pt x="119999" y="118305"/>
                </a:cubicBezTo>
                <a:cubicBezTo>
                  <a:pt x="119999" y="118305"/>
                  <a:pt x="119999" y="118305"/>
                  <a:pt x="119999" y="118305"/>
                </a:cubicBezTo>
                <a:cubicBezTo>
                  <a:pt x="119999" y="118023"/>
                  <a:pt x="119999" y="118023"/>
                  <a:pt x="119999" y="117741"/>
                </a:cubicBezTo>
                <a:cubicBezTo>
                  <a:pt x="119999" y="117741"/>
                  <a:pt x="119999" y="117741"/>
                  <a:pt x="119999" y="117741"/>
                </a:cubicBezTo>
                <a:cubicBezTo>
                  <a:pt x="119999" y="117741"/>
                  <a:pt x="119999" y="117458"/>
                  <a:pt x="119999" y="117458"/>
                </a:cubicBezTo>
                <a:cubicBezTo>
                  <a:pt x="119999" y="117458"/>
                  <a:pt x="119999" y="117458"/>
                  <a:pt x="119999" y="117176"/>
                </a:cubicBezTo>
                <a:cubicBezTo>
                  <a:pt x="119999" y="117176"/>
                  <a:pt x="119999" y="117176"/>
                  <a:pt x="119999" y="117176"/>
                </a:cubicBezTo>
                <a:cubicBezTo>
                  <a:pt x="119999" y="117176"/>
                  <a:pt x="119999" y="116894"/>
                  <a:pt x="119999" y="116894"/>
                </a:cubicBezTo>
                <a:cubicBezTo>
                  <a:pt x="119999" y="116894"/>
                  <a:pt x="119999" y="116611"/>
                  <a:pt x="119999" y="116611"/>
                </a:cubicBezTo>
                <a:cubicBezTo>
                  <a:pt x="119999" y="116611"/>
                  <a:pt x="119999" y="116611"/>
                  <a:pt x="119999" y="116611"/>
                </a:cubicBezTo>
                <a:cubicBezTo>
                  <a:pt x="108450" y="80470"/>
                  <a:pt x="108450" y="80470"/>
                  <a:pt x="108450" y="80470"/>
                </a:cubicBezTo>
                <a:cubicBezTo>
                  <a:pt x="108169" y="80188"/>
                  <a:pt x="107887" y="79905"/>
                  <a:pt x="107605" y="79623"/>
                </a:cubicBezTo>
                <a:cubicBezTo>
                  <a:pt x="44788" y="16376"/>
                  <a:pt x="44788" y="16376"/>
                  <a:pt x="44788" y="16376"/>
                </a:cubicBezTo>
                <a:cubicBezTo>
                  <a:pt x="44507" y="16094"/>
                  <a:pt x="44507" y="16094"/>
                  <a:pt x="44225" y="15811"/>
                </a:cubicBezTo>
                <a:cubicBezTo>
                  <a:pt x="30422" y="1976"/>
                  <a:pt x="30422" y="1976"/>
                  <a:pt x="30422" y="1976"/>
                </a:cubicBezTo>
                <a:cubicBezTo>
                  <a:pt x="29295" y="847"/>
                  <a:pt x="27605" y="0"/>
                  <a:pt x="25915" y="0"/>
                </a:cubicBezTo>
                <a:cubicBezTo>
                  <a:pt x="24225" y="0"/>
                  <a:pt x="22535" y="847"/>
                  <a:pt x="21126" y="1976"/>
                </a:cubicBezTo>
                <a:cubicBezTo>
                  <a:pt x="1971" y="21458"/>
                  <a:pt x="1971" y="21458"/>
                  <a:pt x="1971" y="21458"/>
                </a:cubicBezTo>
                <a:cubicBezTo>
                  <a:pt x="563" y="22588"/>
                  <a:pt x="0" y="24282"/>
                  <a:pt x="0" y="25976"/>
                </a:cubicBezTo>
                <a:cubicBezTo>
                  <a:pt x="0" y="27670"/>
                  <a:pt x="563" y="29364"/>
                  <a:pt x="1971" y="30776"/>
                </a:cubicBezTo>
                <a:cubicBezTo>
                  <a:pt x="15211" y="44047"/>
                  <a:pt x="15211" y="44047"/>
                  <a:pt x="15211" y="44047"/>
                </a:cubicBezTo>
                <a:cubicBezTo>
                  <a:pt x="15492" y="44329"/>
                  <a:pt x="15492" y="44329"/>
                  <a:pt x="15492" y="44611"/>
                </a:cubicBezTo>
                <a:cubicBezTo>
                  <a:pt x="78591" y="108141"/>
                  <a:pt x="78591" y="108141"/>
                  <a:pt x="78591" y="108141"/>
                </a:cubicBezTo>
                <a:cubicBezTo>
                  <a:pt x="78873" y="108423"/>
                  <a:pt x="79436" y="108705"/>
                  <a:pt x="79718" y="108705"/>
                </a:cubicBezTo>
                <a:cubicBezTo>
                  <a:pt x="99436" y="114635"/>
                  <a:pt x="99436" y="114635"/>
                  <a:pt x="99436" y="114635"/>
                </a:cubicBezTo>
                <a:cubicBezTo>
                  <a:pt x="2535" y="114635"/>
                  <a:pt x="2535" y="114635"/>
                  <a:pt x="2535" y="114635"/>
                </a:cubicBezTo>
                <a:cubicBezTo>
                  <a:pt x="1126" y="114635"/>
                  <a:pt x="0" y="115764"/>
                  <a:pt x="0" y="117176"/>
                </a:cubicBezTo>
                <a:cubicBezTo>
                  <a:pt x="0" y="118870"/>
                  <a:pt x="1126" y="120000"/>
                  <a:pt x="2535" y="120000"/>
                </a:cubicBezTo>
                <a:cubicBezTo>
                  <a:pt x="117464" y="120000"/>
                  <a:pt x="117464" y="120000"/>
                  <a:pt x="117464" y="120000"/>
                </a:cubicBezTo>
                <a:cubicBezTo>
                  <a:pt x="117464" y="120000"/>
                  <a:pt x="117464" y="120000"/>
                  <a:pt x="117464" y="120000"/>
                </a:cubicBezTo>
                <a:cubicBezTo>
                  <a:pt x="117746" y="120000"/>
                  <a:pt x="117746" y="120000"/>
                  <a:pt x="118028" y="120000"/>
                </a:cubicBezTo>
                <a:cubicBezTo>
                  <a:pt x="118028" y="120000"/>
                  <a:pt x="118309" y="119717"/>
                  <a:pt x="118591" y="119717"/>
                </a:cubicBezTo>
                <a:cubicBezTo>
                  <a:pt x="118591" y="119717"/>
                  <a:pt x="118591" y="119717"/>
                  <a:pt x="118591" y="119717"/>
                </a:cubicBezTo>
                <a:cubicBezTo>
                  <a:pt x="118591" y="119717"/>
                  <a:pt x="118873" y="119717"/>
                  <a:pt x="118873" y="119435"/>
                </a:cubicBezTo>
                <a:cubicBezTo>
                  <a:pt x="118873" y="119435"/>
                  <a:pt x="118873" y="119435"/>
                  <a:pt x="118873" y="119435"/>
                </a:cubicBezTo>
                <a:cubicBezTo>
                  <a:pt x="119154" y="119435"/>
                  <a:pt x="119154" y="119152"/>
                  <a:pt x="119436" y="119152"/>
                </a:cubicBezTo>
                <a:cubicBezTo>
                  <a:pt x="119436" y="119152"/>
                  <a:pt x="119436" y="119152"/>
                  <a:pt x="119436" y="119152"/>
                </a:cubicBezTo>
                <a:cubicBezTo>
                  <a:pt x="119436" y="119152"/>
                  <a:pt x="119436" y="118870"/>
                  <a:pt x="119718" y="118870"/>
                </a:cubicBezTo>
                <a:close/>
                <a:moveTo>
                  <a:pt x="113521" y="113223"/>
                </a:moveTo>
                <a:cubicBezTo>
                  <a:pt x="84225" y="104752"/>
                  <a:pt x="84225" y="104752"/>
                  <a:pt x="84225" y="104752"/>
                </a:cubicBezTo>
                <a:cubicBezTo>
                  <a:pt x="86197" y="97694"/>
                  <a:pt x="86197" y="97694"/>
                  <a:pt x="86197" y="97694"/>
                </a:cubicBezTo>
                <a:cubicBezTo>
                  <a:pt x="95211" y="97694"/>
                  <a:pt x="95211" y="97694"/>
                  <a:pt x="95211" y="97694"/>
                </a:cubicBezTo>
                <a:cubicBezTo>
                  <a:pt x="96901" y="97694"/>
                  <a:pt x="98028" y="96564"/>
                  <a:pt x="98028" y="95152"/>
                </a:cubicBezTo>
                <a:cubicBezTo>
                  <a:pt x="98028" y="85835"/>
                  <a:pt x="98028" y="85835"/>
                  <a:pt x="98028" y="85835"/>
                </a:cubicBezTo>
                <a:cubicBezTo>
                  <a:pt x="103943" y="84423"/>
                  <a:pt x="103943" y="84423"/>
                  <a:pt x="103943" y="84423"/>
                </a:cubicBezTo>
                <a:lnTo>
                  <a:pt x="113521" y="113223"/>
                </a:lnTo>
                <a:close/>
                <a:moveTo>
                  <a:pt x="42253" y="21458"/>
                </a:moveTo>
                <a:cubicBezTo>
                  <a:pt x="100563" y="79905"/>
                  <a:pt x="100563" y="79905"/>
                  <a:pt x="100563" y="79905"/>
                </a:cubicBezTo>
                <a:cubicBezTo>
                  <a:pt x="96056" y="81035"/>
                  <a:pt x="96056" y="81035"/>
                  <a:pt x="96056" y="81035"/>
                </a:cubicBezTo>
                <a:cubicBezTo>
                  <a:pt x="39718" y="24282"/>
                  <a:pt x="39718" y="24282"/>
                  <a:pt x="39718" y="24282"/>
                </a:cubicBezTo>
                <a:lnTo>
                  <a:pt x="42253" y="21458"/>
                </a:lnTo>
                <a:close/>
                <a:moveTo>
                  <a:pt x="35774" y="27952"/>
                </a:moveTo>
                <a:cubicBezTo>
                  <a:pt x="92676" y="84988"/>
                  <a:pt x="92676" y="84988"/>
                  <a:pt x="92676" y="84988"/>
                </a:cubicBezTo>
                <a:cubicBezTo>
                  <a:pt x="92676" y="92611"/>
                  <a:pt x="92676" y="92611"/>
                  <a:pt x="92676" y="92611"/>
                </a:cubicBezTo>
                <a:cubicBezTo>
                  <a:pt x="85352" y="92611"/>
                  <a:pt x="85352" y="92611"/>
                  <a:pt x="85352" y="92611"/>
                </a:cubicBezTo>
                <a:cubicBezTo>
                  <a:pt x="27887" y="35858"/>
                  <a:pt x="27887" y="35858"/>
                  <a:pt x="27887" y="35858"/>
                </a:cubicBezTo>
                <a:lnTo>
                  <a:pt x="35774" y="27952"/>
                </a:lnTo>
                <a:close/>
                <a:moveTo>
                  <a:pt x="5352" y="25976"/>
                </a:moveTo>
                <a:cubicBezTo>
                  <a:pt x="5352" y="25976"/>
                  <a:pt x="5352" y="25411"/>
                  <a:pt x="5633" y="25129"/>
                </a:cubicBezTo>
                <a:cubicBezTo>
                  <a:pt x="25070" y="5647"/>
                  <a:pt x="25070" y="5647"/>
                  <a:pt x="25070" y="5647"/>
                </a:cubicBezTo>
                <a:cubicBezTo>
                  <a:pt x="25352" y="5364"/>
                  <a:pt x="25633" y="5364"/>
                  <a:pt x="25915" y="5364"/>
                </a:cubicBezTo>
                <a:cubicBezTo>
                  <a:pt x="26197" y="5364"/>
                  <a:pt x="26478" y="5364"/>
                  <a:pt x="26760" y="5647"/>
                </a:cubicBezTo>
                <a:cubicBezTo>
                  <a:pt x="38591" y="17788"/>
                  <a:pt x="38591" y="17788"/>
                  <a:pt x="38591" y="17788"/>
                </a:cubicBezTo>
                <a:cubicBezTo>
                  <a:pt x="17464" y="38964"/>
                  <a:pt x="17464" y="38964"/>
                  <a:pt x="17464" y="38964"/>
                </a:cubicBezTo>
                <a:cubicBezTo>
                  <a:pt x="5633" y="26823"/>
                  <a:pt x="5633" y="26823"/>
                  <a:pt x="5633" y="26823"/>
                </a:cubicBezTo>
                <a:cubicBezTo>
                  <a:pt x="5352" y="26541"/>
                  <a:pt x="5352" y="26258"/>
                  <a:pt x="5352" y="25976"/>
                </a:cubicBezTo>
                <a:close/>
                <a:moveTo>
                  <a:pt x="24225" y="39529"/>
                </a:moveTo>
                <a:cubicBezTo>
                  <a:pt x="81408" y="96000"/>
                  <a:pt x="81408" y="96000"/>
                  <a:pt x="81408" y="96000"/>
                </a:cubicBezTo>
                <a:cubicBezTo>
                  <a:pt x="79718" y="101647"/>
                  <a:pt x="79718" y="101647"/>
                  <a:pt x="79718" y="101647"/>
                </a:cubicBezTo>
                <a:cubicBezTo>
                  <a:pt x="21126" y="42635"/>
                  <a:pt x="21126" y="42635"/>
                  <a:pt x="21126" y="42635"/>
                </a:cubicBezTo>
                <a:lnTo>
                  <a:pt x="24225" y="39529"/>
                </a:lnTo>
                <a:close/>
              </a:path>
            </a:pathLst>
          </a:custGeom>
          <a:solidFill>
            <a:schemeClr val="tx1"/>
          </a:solidFill>
          <a:ln>
            <a:noFill/>
          </a:ln>
        </p:spPr>
        <p:txBody>
          <a:bodyPr lIns="121900" tIns="60933" rIns="121900" bIns="60933" anchor="t" anchorCtr="0">
            <a:noAutofit/>
          </a:bodyPr>
          <a:lstStyle/>
          <a:p>
            <a:endParaRPr>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3" name="图片 2"/>
          <p:cNvPicPr>
            <a:picLocks noChangeAspect="1"/>
          </p:cNvPicPr>
          <p:nvPr/>
        </p:nvPicPr>
        <p:blipFill>
          <a:blip r:embed="rId1"/>
          <a:stretch>
            <a:fillRect/>
          </a:stretch>
        </p:blipFill>
        <p:spPr>
          <a:xfrm>
            <a:off x="6029960" y="1168400"/>
            <a:ext cx="4491990" cy="5059045"/>
          </a:xfrm>
          <a:prstGeom prst="rect">
            <a:avLst/>
          </a:prstGeom>
        </p:spPr>
      </p:pic>
      <p:pic>
        <p:nvPicPr>
          <p:cNvPr id="4" name="图片 3"/>
          <p:cNvPicPr>
            <a:picLocks noChangeAspect="1"/>
          </p:cNvPicPr>
          <p:nvPr/>
        </p:nvPicPr>
        <p:blipFill>
          <a:blip r:embed="rId2"/>
          <a:stretch>
            <a:fillRect/>
          </a:stretch>
        </p:blipFill>
        <p:spPr>
          <a:xfrm>
            <a:off x="1936115" y="1365250"/>
            <a:ext cx="4022090" cy="4861560"/>
          </a:xfrm>
          <a:prstGeom prst="rect">
            <a:avLst/>
          </a:prstGeom>
        </p:spPr>
      </p:pic>
      <p:pic>
        <p:nvPicPr>
          <p:cNvPr id="5" name="图片 13" descr="中化logo"/>
          <p:cNvPicPr>
            <a:picLocks noChangeAspect="1"/>
          </p:cNvPicPr>
          <p:nvPr/>
        </p:nvPicPr>
        <p:blipFill>
          <a:blip r:embed="rId3">
            <a:clrChange>
              <a:clrFrom>
                <a:srgbClr val="FFFFFF"/>
              </a:clrFrom>
              <a:clrTo>
                <a:srgbClr val="FFFFFF">
                  <a:alpha val="0"/>
                </a:srgbClr>
              </a:clrTo>
            </a:clrChange>
          </a:blip>
          <a:stretch>
            <a:fillRect/>
          </a:stretch>
        </p:blipFill>
        <p:spPr>
          <a:xfrm>
            <a:off x="10946765" y="6003925"/>
            <a:ext cx="1143000" cy="760095"/>
          </a:xfrm>
          <a:prstGeom prst="rect">
            <a:avLst/>
          </a:prstGeom>
          <a:noFill/>
          <a:ln w="9525">
            <a:noFill/>
          </a:ln>
        </p:spPr>
      </p:pic>
      <p:sp>
        <p:nvSpPr>
          <p:cNvPr id="6" name="矩形 5"/>
          <p:cNvSpPr/>
          <p:nvPr/>
        </p:nvSpPr>
        <p:spPr>
          <a:xfrm>
            <a:off x="0" y="6764020"/>
            <a:ext cx="361505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3662045" y="6764020"/>
            <a:ext cx="361505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7320280" y="6758940"/>
            <a:ext cx="361505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flipV="1">
            <a:off x="8177530" y="495300"/>
            <a:ext cx="258889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矩形 12"/>
          <p:cNvSpPr/>
          <p:nvPr/>
        </p:nvSpPr>
        <p:spPr>
          <a:xfrm flipV="1">
            <a:off x="5506720" y="495300"/>
            <a:ext cx="258889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flipV="1">
            <a:off x="2826385" y="500380"/>
            <a:ext cx="258889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出自【趣你的PPT】(微信:qunideppt)：最优质的PPT资源库"/>
          <p:cNvSpPr txBox="1"/>
          <p:nvPr/>
        </p:nvSpPr>
        <p:spPr>
          <a:xfrm>
            <a:off x="755201" y="302192"/>
            <a:ext cx="23363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企业提交材料</a:t>
            </a: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80" name="出自【趣你的PPT】(微信:qunideppt)：最优质的PPT资源库"/>
          <p:cNvSpPr/>
          <p:nvPr/>
        </p:nvSpPr>
        <p:spPr>
          <a:xfrm>
            <a:off x="355458" y="368872"/>
            <a:ext cx="328304" cy="328304"/>
          </a:xfrm>
          <a:custGeom>
            <a:avLst/>
            <a:gdLst/>
            <a:ahLst/>
            <a:cxnLst/>
            <a:rect l="0" t="0" r="0" b="0"/>
            <a:pathLst>
              <a:path w="120000" h="120000" extrusionOk="0">
                <a:moveTo>
                  <a:pt x="119718" y="118870"/>
                </a:moveTo>
                <a:cubicBezTo>
                  <a:pt x="119718" y="118870"/>
                  <a:pt x="119718" y="118870"/>
                  <a:pt x="119718" y="118588"/>
                </a:cubicBezTo>
                <a:cubicBezTo>
                  <a:pt x="119718" y="118588"/>
                  <a:pt x="119718" y="118588"/>
                  <a:pt x="119999" y="118305"/>
                </a:cubicBezTo>
                <a:cubicBezTo>
                  <a:pt x="119999" y="118305"/>
                  <a:pt x="119999" y="118305"/>
                  <a:pt x="119999" y="118305"/>
                </a:cubicBezTo>
                <a:cubicBezTo>
                  <a:pt x="119999" y="118023"/>
                  <a:pt x="119999" y="118023"/>
                  <a:pt x="119999" y="117741"/>
                </a:cubicBezTo>
                <a:cubicBezTo>
                  <a:pt x="119999" y="117741"/>
                  <a:pt x="119999" y="117741"/>
                  <a:pt x="119999" y="117741"/>
                </a:cubicBezTo>
                <a:cubicBezTo>
                  <a:pt x="119999" y="117741"/>
                  <a:pt x="119999" y="117458"/>
                  <a:pt x="119999" y="117458"/>
                </a:cubicBezTo>
                <a:cubicBezTo>
                  <a:pt x="119999" y="117458"/>
                  <a:pt x="119999" y="117458"/>
                  <a:pt x="119999" y="117176"/>
                </a:cubicBezTo>
                <a:cubicBezTo>
                  <a:pt x="119999" y="117176"/>
                  <a:pt x="119999" y="117176"/>
                  <a:pt x="119999" y="117176"/>
                </a:cubicBezTo>
                <a:cubicBezTo>
                  <a:pt x="119999" y="117176"/>
                  <a:pt x="119999" y="116894"/>
                  <a:pt x="119999" y="116894"/>
                </a:cubicBezTo>
                <a:cubicBezTo>
                  <a:pt x="119999" y="116894"/>
                  <a:pt x="119999" y="116611"/>
                  <a:pt x="119999" y="116611"/>
                </a:cubicBezTo>
                <a:cubicBezTo>
                  <a:pt x="119999" y="116611"/>
                  <a:pt x="119999" y="116611"/>
                  <a:pt x="119999" y="116611"/>
                </a:cubicBezTo>
                <a:cubicBezTo>
                  <a:pt x="108450" y="80470"/>
                  <a:pt x="108450" y="80470"/>
                  <a:pt x="108450" y="80470"/>
                </a:cubicBezTo>
                <a:cubicBezTo>
                  <a:pt x="108169" y="80188"/>
                  <a:pt x="107887" y="79905"/>
                  <a:pt x="107605" y="79623"/>
                </a:cubicBezTo>
                <a:cubicBezTo>
                  <a:pt x="44788" y="16376"/>
                  <a:pt x="44788" y="16376"/>
                  <a:pt x="44788" y="16376"/>
                </a:cubicBezTo>
                <a:cubicBezTo>
                  <a:pt x="44507" y="16094"/>
                  <a:pt x="44507" y="16094"/>
                  <a:pt x="44225" y="15811"/>
                </a:cubicBezTo>
                <a:cubicBezTo>
                  <a:pt x="30422" y="1976"/>
                  <a:pt x="30422" y="1976"/>
                  <a:pt x="30422" y="1976"/>
                </a:cubicBezTo>
                <a:cubicBezTo>
                  <a:pt x="29295" y="847"/>
                  <a:pt x="27605" y="0"/>
                  <a:pt x="25915" y="0"/>
                </a:cubicBezTo>
                <a:cubicBezTo>
                  <a:pt x="24225" y="0"/>
                  <a:pt x="22535" y="847"/>
                  <a:pt x="21126" y="1976"/>
                </a:cubicBezTo>
                <a:cubicBezTo>
                  <a:pt x="1971" y="21458"/>
                  <a:pt x="1971" y="21458"/>
                  <a:pt x="1971" y="21458"/>
                </a:cubicBezTo>
                <a:cubicBezTo>
                  <a:pt x="563" y="22588"/>
                  <a:pt x="0" y="24282"/>
                  <a:pt x="0" y="25976"/>
                </a:cubicBezTo>
                <a:cubicBezTo>
                  <a:pt x="0" y="27670"/>
                  <a:pt x="563" y="29364"/>
                  <a:pt x="1971" y="30776"/>
                </a:cubicBezTo>
                <a:cubicBezTo>
                  <a:pt x="15211" y="44047"/>
                  <a:pt x="15211" y="44047"/>
                  <a:pt x="15211" y="44047"/>
                </a:cubicBezTo>
                <a:cubicBezTo>
                  <a:pt x="15492" y="44329"/>
                  <a:pt x="15492" y="44329"/>
                  <a:pt x="15492" y="44611"/>
                </a:cubicBezTo>
                <a:cubicBezTo>
                  <a:pt x="78591" y="108141"/>
                  <a:pt x="78591" y="108141"/>
                  <a:pt x="78591" y="108141"/>
                </a:cubicBezTo>
                <a:cubicBezTo>
                  <a:pt x="78873" y="108423"/>
                  <a:pt x="79436" y="108705"/>
                  <a:pt x="79718" y="108705"/>
                </a:cubicBezTo>
                <a:cubicBezTo>
                  <a:pt x="99436" y="114635"/>
                  <a:pt x="99436" y="114635"/>
                  <a:pt x="99436" y="114635"/>
                </a:cubicBezTo>
                <a:cubicBezTo>
                  <a:pt x="2535" y="114635"/>
                  <a:pt x="2535" y="114635"/>
                  <a:pt x="2535" y="114635"/>
                </a:cubicBezTo>
                <a:cubicBezTo>
                  <a:pt x="1126" y="114635"/>
                  <a:pt x="0" y="115764"/>
                  <a:pt x="0" y="117176"/>
                </a:cubicBezTo>
                <a:cubicBezTo>
                  <a:pt x="0" y="118870"/>
                  <a:pt x="1126" y="120000"/>
                  <a:pt x="2535" y="120000"/>
                </a:cubicBezTo>
                <a:cubicBezTo>
                  <a:pt x="117464" y="120000"/>
                  <a:pt x="117464" y="120000"/>
                  <a:pt x="117464" y="120000"/>
                </a:cubicBezTo>
                <a:cubicBezTo>
                  <a:pt x="117464" y="120000"/>
                  <a:pt x="117464" y="120000"/>
                  <a:pt x="117464" y="120000"/>
                </a:cubicBezTo>
                <a:cubicBezTo>
                  <a:pt x="117746" y="120000"/>
                  <a:pt x="117746" y="120000"/>
                  <a:pt x="118028" y="120000"/>
                </a:cubicBezTo>
                <a:cubicBezTo>
                  <a:pt x="118028" y="120000"/>
                  <a:pt x="118309" y="119717"/>
                  <a:pt x="118591" y="119717"/>
                </a:cubicBezTo>
                <a:cubicBezTo>
                  <a:pt x="118591" y="119717"/>
                  <a:pt x="118591" y="119717"/>
                  <a:pt x="118591" y="119717"/>
                </a:cubicBezTo>
                <a:cubicBezTo>
                  <a:pt x="118591" y="119717"/>
                  <a:pt x="118873" y="119717"/>
                  <a:pt x="118873" y="119435"/>
                </a:cubicBezTo>
                <a:cubicBezTo>
                  <a:pt x="118873" y="119435"/>
                  <a:pt x="118873" y="119435"/>
                  <a:pt x="118873" y="119435"/>
                </a:cubicBezTo>
                <a:cubicBezTo>
                  <a:pt x="119154" y="119435"/>
                  <a:pt x="119154" y="119152"/>
                  <a:pt x="119436" y="119152"/>
                </a:cubicBezTo>
                <a:cubicBezTo>
                  <a:pt x="119436" y="119152"/>
                  <a:pt x="119436" y="119152"/>
                  <a:pt x="119436" y="119152"/>
                </a:cubicBezTo>
                <a:cubicBezTo>
                  <a:pt x="119436" y="119152"/>
                  <a:pt x="119436" y="118870"/>
                  <a:pt x="119718" y="118870"/>
                </a:cubicBezTo>
                <a:close/>
                <a:moveTo>
                  <a:pt x="113521" y="113223"/>
                </a:moveTo>
                <a:cubicBezTo>
                  <a:pt x="84225" y="104752"/>
                  <a:pt x="84225" y="104752"/>
                  <a:pt x="84225" y="104752"/>
                </a:cubicBezTo>
                <a:cubicBezTo>
                  <a:pt x="86197" y="97694"/>
                  <a:pt x="86197" y="97694"/>
                  <a:pt x="86197" y="97694"/>
                </a:cubicBezTo>
                <a:cubicBezTo>
                  <a:pt x="95211" y="97694"/>
                  <a:pt x="95211" y="97694"/>
                  <a:pt x="95211" y="97694"/>
                </a:cubicBezTo>
                <a:cubicBezTo>
                  <a:pt x="96901" y="97694"/>
                  <a:pt x="98028" y="96564"/>
                  <a:pt x="98028" y="95152"/>
                </a:cubicBezTo>
                <a:cubicBezTo>
                  <a:pt x="98028" y="85835"/>
                  <a:pt x="98028" y="85835"/>
                  <a:pt x="98028" y="85835"/>
                </a:cubicBezTo>
                <a:cubicBezTo>
                  <a:pt x="103943" y="84423"/>
                  <a:pt x="103943" y="84423"/>
                  <a:pt x="103943" y="84423"/>
                </a:cubicBezTo>
                <a:lnTo>
                  <a:pt x="113521" y="113223"/>
                </a:lnTo>
                <a:close/>
                <a:moveTo>
                  <a:pt x="42253" y="21458"/>
                </a:moveTo>
                <a:cubicBezTo>
                  <a:pt x="100563" y="79905"/>
                  <a:pt x="100563" y="79905"/>
                  <a:pt x="100563" y="79905"/>
                </a:cubicBezTo>
                <a:cubicBezTo>
                  <a:pt x="96056" y="81035"/>
                  <a:pt x="96056" y="81035"/>
                  <a:pt x="96056" y="81035"/>
                </a:cubicBezTo>
                <a:cubicBezTo>
                  <a:pt x="39718" y="24282"/>
                  <a:pt x="39718" y="24282"/>
                  <a:pt x="39718" y="24282"/>
                </a:cubicBezTo>
                <a:lnTo>
                  <a:pt x="42253" y="21458"/>
                </a:lnTo>
                <a:close/>
                <a:moveTo>
                  <a:pt x="35774" y="27952"/>
                </a:moveTo>
                <a:cubicBezTo>
                  <a:pt x="92676" y="84988"/>
                  <a:pt x="92676" y="84988"/>
                  <a:pt x="92676" y="84988"/>
                </a:cubicBezTo>
                <a:cubicBezTo>
                  <a:pt x="92676" y="92611"/>
                  <a:pt x="92676" y="92611"/>
                  <a:pt x="92676" y="92611"/>
                </a:cubicBezTo>
                <a:cubicBezTo>
                  <a:pt x="85352" y="92611"/>
                  <a:pt x="85352" y="92611"/>
                  <a:pt x="85352" y="92611"/>
                </a:cubicBezTo>
                <a:cubicBezTo>
                  <a:pt x="27887" y="35858"/>
                  <a:pt x="27887" y="35858"/>
                  <a:pt x="27887" y="35858"/>
                </a:cubicBezTo>
                <a:lnTo>
                  <a:pt x="35774" y="27952"/>
                </a:lnTo>
                <a:close/>
                <a:moveTo>
                  <a:pt x="5352" y="25976"/>
                </a:moveTo>
                <a:cubicBezTo>
                  <a:pt x="5352" y="25976"/>
                  <a:pt x="5352" y="25411"/>
                  <a:pt x="5633" y="25129"/>
                </a:cubicBezTo>
                <a:cubicBezTo>
                  <a:pt x="25070" y="5647"/>
                  <a:pt x="25070" y="5647"/>
                  <a:pt x="25070" y="5647"/>
                </a:cubicBezTo>
                <a:cubicBezTo>
                  <a:pt x="25352" y="5364"/>
                  <a:pt x="25633" y="5364"/>
                  <a:pt x="25915" y="5364"/>
                </a:cubicBezTo>
                <a:cubicBezTo>
                  <a:pt x="26197" y="5364"/>
                  <a:pt x="26478" y="5364"/>
                  <a:pt x="26760" y="5647"/>
                </a:cubicBezTo>
                <a:cubicBezTo>
                  <a:pt x="38591" y="17788"/>
                  <a:pt x="38591" y="17788"/>
                  <a:pt x="38591" y="17788"/>
                </a:cubicBezTo>
                <a:cubicBezTo>
                  <a:pt x="17464" y="38964"/>
                  <a:pt x="17464" y="38964"/>
                  <a:pt x="17464" y="38964"/>
                </a:cubicBezTo>
                <a:cubicBezTo>
                  <a:pt x="5633" y="26823"/>
                  <a:pt x="5633" y="26823"/>
                  <a:pt x="5633" y="26823"/>
                </a:cubicBezTo>
                <a:cubicBezTo>
                  <a:pt x="5352" y="26541"/>
                  <a:pt x="5352" y="26258"/>
                  <a:pt x="5352" y="25976"/>
                </a:cubicBezTo>
                <a:close/>
                <a:moveTo>
                  <a:pt x="24225" y="39529"/>
                </a:moveTo>
                <a:cubicBezTo>
                  <a:pt x="81408" y="96000"/>
                  <a:pt x="81408" y="96000"/>
                  <a:pt x="81408" y="96000"/>
                </a:cubicBezTo>
                <a:cubicBezTo>
                  <a:pt x="79718" y="101647"/>
                  <a:pt x="79718" y="101647"/>
                  <a:pt x="79718" y="101647"/>
                </a:cubicBezTo>
                <a:cubicBezTo>
                  <a:pt x="21126" y="42635"/>
                  <a:pt x="21126" y="42635"/>
                  <a:pt x="21126" y="42635"/>
                </a:cubicBezTo>
                <a:lnTo>
                  <a:pt x="24225" y="39529"/>
                </a:lnTo>
                <a:close/>
              </a:path>
            </a:pathLst>
          </a:custGeom>
          <a:solidFill>
            <a:schemeClr val="tx1"/>
          </a:solidFill>
          <a:ln>
            <a:noFill/>
          </a:ln>
        </p:spPr>
        <p:txBody>
          <a:bodyPr lIns="121900" tIns="60933" rIns="121900" bIns="60933" anchor="t" anchorCtr="0">
            <a:noAutofit/>
          </a:bodyPr>
          <a:lstStyle/>
          <a:p>
            <a:endParaRPr>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5" name="图片 4"/>
          <p:cNvPicPr>
            <a:picLocks noChangeAspect="1"/>
          </p:cNvPicPr>
          <p:nvPr/>
        </p:nvPicPr>
        <p:blipFill>
          <a:blip r:embed="rId1"/>
          <a:stretch>
            <a:fillRect/>
          </a:stretch>
        </p:blipFill>
        <p:spPr>
          <a:xfrm>
            <a:off x="2462530" y="861695"/>
            <a:ext cx="4142740" cy="5320665"/>
          </a:xfrm>
          <a:prstGeom prst="rect">
            <a:avLst/>
          </a:prstGeom>
        </p:spPr>
      </p:pic>
      <p:pic>
        <p:nvPicPr>
          <p:cNvPr id="2" name="图片 1"/>
          <p:cNvPicPr>
            <a:picLocks noChangeAspect="1"/>
          </p:cNvPicPr>
          <p:nvPr/>
        </p:nvPicPr>
        <p:blipFill>
          <a:blip r:embed="rId2"/>
          <a:stretch>
            <a:fillRect/>
          </a:stretch>
        </p:blipFill>
        <p:spPr>
          <a:xfrm>
            <a:off x="6553200" y="986155"/>
            <a:ext cx="4026535" cy="5042535"/>
          </a:xfrm>
          <a:prstGeom prst="rect">
            <a:avLst/>
          </a:prstGeom>
        </p:spPr>
      </p:pic>
      <p:sp>
        <p:nvSpPr>
          <p:cNvPr id="3" name="燕尾形箭头 2"/>
          <p:cNvSpPr/>
          <p:nvPr/>
        </p:nvSpPr>
        <p:spPr>
          <a:xfrm rot="10560000">
            <a:off x="2479675" y="2769870"/>
            <a:ext cx="327660" cy="500380"/>
          </a:xfrm>
          <a:prstGeom prst="notchedRightArrow">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346075" y="2697480"/>
            <a:ext cx="2116455" cy="922020"/>
          </a:xfrm>
          <a:prstGeom prst="rect">
            <a:avLst/>
          </a:prstGeom>
          <a:noFill/>
        </p:spPr>
        <p:txBody>
          <a:bodyPr wrap="square" rtlCol="0">
            <a:spAutoFit/>
          </a:bodyPr>
          <a:p>
            <a:r>
              <a:rPr lang="zh-CN" altLang="en-US"/>
              <a:t>由基层农业主管部门出具推荐意见并盖章</a:t>
            </a:r>
            <a:endParaRPr lang="zh-CN" altLang="en-US"/>
          </a:p>
        </p:txBody>
      </p:sp>
      <p:sp>
        <p:nvSpPr>
          <p:cNvPr id="6" name="燕尾形箭头 5"/>
          <p:cNvSpPr/>
          <p:nvPr/>
        </p:nvSpPr>
        <p:spPr>
          <a:xfrm rot="10560000">
            <a:off x="2479675" y="3983355"/>
            <a:ext cx="327660" cy="500380"/>
          </a:xfrm>
          <a:prstGeom prst="notchedRightArrow">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355600" y="3841115"/>
            <a:ext cx="2116455" cy="1198880"/>
          </a:xfrm>
          <a:prstGeom prst="rect">
            <a:avLst/>
          </a:prstGeom>
          <a:noFill/>
        </p:spPr>
        <p:txBody>
          <a:bodyPr wrap="square" rtlCol="0">
            <a:spAutoFit/>
          </a:bodyPr>
          <a:p>
            <a:r>
              <a:rPr lang="zh-CN" altLang="en-US"/>
              <a:t>由升级农业主管部门或评价技术机构出具推荐意见并盖章</a:t>
            </a:r>
            <a:endParaRPr lang="zh-CN" altLang="en-US"/>
          </a:p>
        </p:txBody>
      </p:sp>
      <p:pic>
        <p:nvPicPr>
          <p:cNvPr id="9" name="图片 13" descr="中化logo"/>
          <p:cNvPicPr>
            <a:picLocks noChangeAspect="1"/>
          </p:cNvPicPr>
          <p:nvPr/>
        </p:nvPicPr>
        <p:blipFill>
          <a:blip r:embed="rId3">
            <a:clrChange>
              <a:clrFrom>
                <a:srgbClr val="FFFFFF"/>
              </a:clrFrom>
              <a:clrTo>
                <a:srgbClr val="FFFFFF">
                  <a:alpha val="0"/>
                </a:srgbClr>
              </a:clrTo>
            </a:clrChange>
          </a:blip>
          <a:stretch>
            <a:fillRect/>
          </a:stretch>
        </p:blipFill>
        <p:spPr>
          <a:xfrm>
            <a:off x="10946765" y="6003925"/>
            <a:ext cx="1143000" cy="760095"/>
          </a:xfrm>
          <a:prstGeom prst="rect">
            <a:avLst/>
          </a:prstGeom>
          <a:noFill/>
          <a:ln w="9525">
            <a:noFill/>
          </a:ln>
        </p:spPr>
      </p:pic>
      <p:sp>
        <p:nvSpPr>
          <p:cNvPr id="10" name="矩形 9"/>
          <p:cNvSpPr/>
          <p:nvPr/>
        </p:nvSpPr>
        <p:spPr>
          <a:xfrm>
            <a:off x="0" y="6764020"/>
            <a:ext cx="361505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3662045" y="6764020"/>
            <a:ext cx="361505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矩形 11"/>
          <p:cNvSpPr/>
          <p:nvPr/>
        </p:nvSpPr>
        <p:spPr>
          <a:xfrm>
            <a:off x="7320280" y="6758940"/>
            <a:ext cx="361505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矩形 12"/>
          <p:cNvSpPr/>
          <p:nvPr/>
        </p:nvSpPr>
        <p:spPr>
          <a:xfrm flipV="1">
            <a:off x="8211820" y="495300"/>
            <a:ext cx="258889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flipV="1">
            <a:off x="5541010" y="495300"/>
            <a:ext cx="258889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矩形 14"/>
          <p:cNvSpPr/>
          <p:nvPr/>
        </p:nvSpPr>
        <p:spPr>
          <a:xfrm flipV="1">
            <a:off x="2860675" y="500380"/>
            <a:ext cx="258889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出自【趣你的PPT】(微信:qunideppt)：最优质的PPT资源库"/>
          <p:cNvSpPr txBox="1"/>
          <p:nvPr/>
        </p:nvSpPr>
        <p:spPr>
          <a:xfrm>
            <a:off x="755201" y="302192"/>
            <a:ext cx="358819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受理</a:t>
            </a:r>
            <a:r>
              <a:rPr kumimoji="0" lang="zh-CN" altLang="en-US" sz="24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要求</a:t>
            </a: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80" name="出自【趣你的PPT】(微信:qunideppt)：最优质的PPT资源库"/>
          <p:cNvSpPr/>
          <p:nvPr/>
        </p:nvSpPr>
        <p:spPr>
          <a:xfrm>
            <a:off x="355458" y="368872"/>
            <a:ext cx="328304" cy="328304"/>
          </a:xfrm>
          <a:custGeom>
            <a:avLst/>
            <a:gdLst/>
            <a:ahLst/>
            <a:cxnLst/>
            <a:rect l="0" t="0" r="0" b="0"/>
            <a:pathLst>
              <a:path w="120000" h="120000" extrusionOk="0">
                <a:moveTo>
                  <a:pt x="119718" y="118870"/>
                </a:moveTo>
                <a:cubicBezTo>
                  <a:pt x="119718" y="118870"/>
                  <a:pt x="119718" y="118870"/>
                  <a:pt x="119718" y="118588"/>
                </a:cubicBezTo>
                <a:cubicBezTo>
                  <a:pt x="119718" y="118588"/>
                  <a:pt x="119718" y="118588"/>
                  <a:pt x="119999" y="118305"/>
                </a:cubicBezTo>
                <a:cubicBezTo>
                  <a:pt x="119999" y="118305"/>
                  <a:pt x="119999" y="118305"/>
                  <a:pt x="119999" y="118305"/>
                </a:cubicBezTo>
                <a:cubicBezTo>
                  <a:pt x="119999" y="118023"/>
                  <a:pt x="119999" y="118023"/>
                  <a:pt x="119999" y="117741"/>
                </a:cubicBezTo>
                <a:cubicBezTo>
                  <a:pt x="119999" y="117741"/>
                  <a:pt x="119999" y="117741"/>
                  <a:pt x="119999" y="117741"/>
                </a:cubicBezTo>
                <a:cubicBezTo>
                  <a:pt x="119999" y="117741"/>
                  <a:pt x="119999" y="117458"/>
                  <a:pt x="119999" y="117458"/>
                </a:cubicBezTo>
                <a:cubicBezTo>
                  <a:pt x="119999" y="117458"/>
                  <a:pt x="119999" y="117458"/>
                  <a:pt x="119999" y="117176"/>
                </a:cubicBezTo>
                <a:cubicBezTo>
                  <a:pt x="119999" y="117176"/>
                  <a:pt x="119999" y="117176"/>
                  <a:pt x="119999" y="117176"/>
                </a:cubicBezTo>
                <a:cubicBezTo>
                  <a:pt x="119999" y="117176"/>
                  <a:pt x="119999" y="116894"/>
                  <a:pt x="119999" y="116894"/>
                </a:cubicBezTo>
                <a:cubicBezTo>
                  <a:pt x="119999" y="116894"/>
                  <a:pt x="119999" y="116611"/>
                  <a:pt x="119999" y="116611"/>
                </a:cubicBezTo>
                <a:cubicBezTo>
                  <a:pt x="119999" y="116611"/>
                  <a:pt x="119999" y="116611"/>
                  <a:pt x="119999" y="116611"/>
                </a:cubicBezTo>
                <a:cubicBezTo>
                  <a:pt x="108450" y="80470"/>
                  <a:pt x="108450" y="80470"/>
                  <a:pt x="108450" y="80470"/>
                </a:cubicBezTo>
                <a:cubicBezTo>
                  <a:pt x="108169" y="80188"/>
                  <a:pt x="107887" y="79905"/>
                  <a:pt x="107605" y="79623"/>
                </a:cubicBezTo>
                <a:cubicBezTo>
                  <a:pt x="44788" y="16376"/>
                  <a:pt x="44788" y="16376"/>
                  <a:pt x="44788" y="16376"/>
                </a:cubicBezTo>
                <a:cubicBezTo>
                  <a:pt x="44507" y="16094"/>
                  <a:pt x="44507" y="16094"/>
                  <a:pt x="44225" y="15811"/>
                </a:cubicBezTo>
                <a:cubicBezTo>
                  <a:pt x="30422" y="1976"/>
                  <a:pt x="30422" y="1976"/>
                  <a:pt x="30422" y="1976"/>
                </a:cubicBezTo>
                <a:cubicBezTo>
                  <a:pt x="29295" y="847"/>
                  <a:pt x="27605" y="0"/>
                  <a:pt x="25915" y="0"/>
                </a:cubicBezTo>
                <a:cubicBezTo>
                  <a:pt x="24225" y="0"/>
                  <a:pt x="22535" y="847"/>
                  <a:pt x="21126" y="1976"/>
                </a:cubicBezTo>
                <a:cubicBezTo>
                  <a:pt x="1971" y="21458"/>
                  <a:pt x="1971" y="21458"/>
                  <a:pt x="1971" y="21458"/>
                </a:cubicBezTo>
                <a:cubicBezTo>
                  <a:pt x="563" y="22588"/>
                  <a:pt x="0" y="24282"/>
                  <a:pt x="0" y="25976"/>
                </a:cubicBezTo>
                <a:cubicBezTo>
                  <a:pt x="0" y="27670"/>
                  <a:pt x="563" y="29364"/>
                  <a:pt x="1971" y="30776"/>
                </a:cubicBezTo>
                <a:cubicBezTo>
                  <a:pt x="15211" y="44047"/>
                  <a:pt x="15211" y="44047"/>
                  <a:pt x="15211" y="44047"/>
                </a:cubicBezTo>
                <a:cubicBezTo>
                  <a:pt x="15492" y="44329"/>
                  <a:pt x="15492" y="44329"/>
                  <a:pt x="15492" y="44611"/>
                </a:cubicBezTo>
                <a:cubicBezTo>
                  <a:pt x="78591" y="108141"/>
                  <a:pt x="78591" y="108141"/>
                  <a:pt x="78591" y="108141"/>
                </a:cubicBezTo>
                <a:cubicBezTo>
                  <a:pt x="78873" y="108423"/>
                  <a:pt x="79436" y="108705"/>
                  <a:pt x="79718" y="108705"/>
                </a:cubicBezTo>
                <a:cubicBezTo>
                  <a:pt x="99436" y="114635"/>
                  <a:pt x="99436" y="114635"/>
                  <a:pt x="99436" y="114635"/>
                </a:cubicBezTo>
                <a:cubicBezTo>
                  <a:pt x="2535" y="114635"/>
                  <a:pt x="2535" y="114635"/>
                  <a:pt x="2535" y="114635"/>
                </a:cubicBezTo>
                <a:cubicBezTo>
                  <a:pt x="1126" y="114635"/>
                  <a:pt x="0" y="115764"/>
                  <a:pt x="0" y="117176"/>
                </a:cubicBezTo>
                <a:cubicBezTo>
                  <a:pt x="0" y="118870"/>
                  <a:pt x="1126" y="120000"/>
                  <a:pt x="2535" y="120000"/>
                </a:cubicBezTo>
                <a:cubicBezTo>
                  <a:pt x="117464" y="120000"/>
                  <a:pt x="117464" y="120000"/>
                  <a:pt x="117464" y="120000"/>
                </a:cubicBezTo>
                <a:cubicBezTo>
                  <a:pt x="117464" y="120000"/>
                  <a:pt x="117464" y="120000"/>
                  <a:pt x="117464" y="120000"/>
                </a:cubicBezTo>
                <a:cubicBezTo>
                  <a:pt x="117746" y="120000"/>
                  <a:pt x="117746" y="120000"/>
                  <a:pt x="118028" y="120000"/>
                </a:cubicBezTo>
                <a:cubicBezTo>
                  <a:pt x="118028" y="120000"/>
                  <a:pt x="118309" y="119717"/>
                  <a:pt x="118591" y="119717"/>
                </a:cubicBezTo>
                <a:cubicBezTo>
                  <a:pt x="118591" y="119717"/>
                  <a:pt x="118591" y="119717"/>
                  <a:pt x="118591" y="119717"/>
                </a:cubicBezTo>
                <a:cubicBezTo>
                  <a:pt x="118591" y="119717"/>
                  <a:pt x="118873" y="119717"/>
                  <a:pt x="118873" y="119435"/>
                </a:cubicBezTo>
                <a:cubicBezTo>
                  <a:pt x="118873" y="119435"/>
                  <a:pt x="118873" y="119435"/>
                  <a:pt x="118873" y="119435"/>
                </a:cubicBezTo>
                <a:cubicBezTo>
                  <a:pt x="119154" y="119435"/>
                  <a:pt x="119154" y="119152"/>
                  <a:pt x="119436" y="119152"/>
                </a:cubicBezTo>
                <a:cubicBezTo>
                  <a:pt x="119436" y="119152"/>
                  <a:pt x="119436" y="119152"/>
                  <a:pt x="119436" y="119152"/>
                </a:cubicBezTo>
                <a:cubicBezTo>
                  <a:pt x="119436" y="119152"/>
                  <a:pt x="119436" y="118870"/>
                  <a:pt x="119718" y="118870"/>
                </a:cubicBezTo>
                <a:close/>
                <a:moveTo>
                  <a:pt x="113521" y="113223"/>
                </a:moveTo>
                <a:cubicBezTo>
                  <a:pt x="84225" y="104752"/>
                  <a:pt x="84225" y="104752"/>
                  <a:pt x="84225" y="104752"/>
                </a:cubicBezTo>
                <a:cubicBezTo>
                  <a:pt x="86197" y="97694"/>
                  <a:pt x="86197" y="97694"/>
                  <a:pt x="86197" y="97694"/>
                </a:cubicBezTo>
                <a:cubicBezTo>
                  <a:pt x="95211" y="97694"/>
                  <a:pt x="95211" y="97694"/>
                  <a:pt x="95211" y="97694"/>
                </a:cubicBezTo>
                <a:cubicBezTo>
                  <a:pt x="96901" y="97694"/>
                  <a:pt x="98028" y="96564"/>
                  <a:pt x="98028" y="95152"/>
                </a:cubicBezTo>
                <a:cubicBezTo>
                  <a:pt x="98028" y="85835"/>
                  <a:pt x="98028" y="85835"/>
                  <a:pt x="98028" y="85835"/>
                </a:cubicBezTo>
                <a:cubicBezTo>
                  <a:pt x="103943" y="84423"/>
                  <a:pt x="103943" y="84423"/>
                  <a:pt x="103943" y="84423"/>
                </a:cubicBezTo>
                <a:lnTo>
                  <a:pt x="113521" y="113223"/>
                </a:lnTo>
                <a:close/>
                <a:moveTo>
                  <a:pt x="42253" y="21458"/>
                </a:moveTo>
                <a:cubicBezTo>
                  <a:pt x="100563" y="79905"/>
                  <a:pt x="100563" y="79905"/>
                  <a:pt x="100563" y="79905"/>
                </a:cubicBezTo>
                <a:cubicBezTo>
                  <a:pt x="96056" y="81035"/>
                  <a:pt x="96056" y="81035"/>
                  <a:pt x="96056" y="81035"/>
                </a:cubicBezTo>
                <a:cubicBezTo>
                  <a:pt x="39718" y="24282"/>
                  <a:pt x="39718" y="24282"/>
                  <a:pt x="39718" y="24282"/>
                </a:cubicBezTo>
                <a:lnTo>
                  <a:pt x="42253" y="21458"/>
                </a:lnTo>
                <a:close/>
                <a:moveTo>
                  <a:pt x="35774" y="27952"/>
                </a:moveTo>
                <a:cubicBezTo>
                  <a:pt x="92676" y="84988"/>
                  <a:pt x="92676" y="84988"/>
                  <a:pt x="92676" y="84988"/>
                </a:cubicBezTo>
                <a:cubicBezTo>
                  <a:pt x="92676" y="92611"/>
                  <a:pt x="92676" y="92611"/>
                  <a:pt x="92676" y="92611"/>
                </a:cubicBezTo>
                <a:cubicBezTo>
                  <a:pt x="85352" y="92611"/>
                  <a:pt x="85352" y="92611"/>
                  <a:pt x="85352" y="92611"/>
                </a:cubicBezTo>
                <a:cubicBezTo>
                  <a:pt x="27887" y="35858"/>
                  <a:pt x="27887" y="35858"/>
                  <a:pt x="27887" y="35858"/>
                </a:cubicBezTo>
                <a:lnTo>
                  <a:pt x="35774" y="27952"/>
                </a:lnTo>
                <a:close/>
                <a:moveTo>
                  <a:pt x="5352" y="25976"/>
                </a:moveTo>
                <a:cubicBezTo>
                  <a:pt x="5352" y="25976"/>
                  <a:pt x="5352" y="25411"/>
                  <a:pt x="5633" y="25129"/>
                </a:cubicBezTo>
                <a:cubicBezTo>
                  <a:pt x="25070" y="5647"/>
                  <a:pt x="25070" y="5647"/>
                  <a:pt x="25070" y="5647"/>
                </a:cubicBezTo>
                <a:cubicBezTo>
                  <a:pt x="25352" y="5364"/>
                  <a:pt x="25633" y="5364"/>
                  <a:pt x="25915" y="5364"/>
                </a:cubicBezTo>
                <a:cubicBezTo>
                  <a:pt x="26197" y="5364"/>
                  <a:pt x="26478" y="5364"/>
                  <a:pt x="26760" y="5647"/>
                </a:cubicBezTo>
                <a:cubicBezTo>
                  <a:pt x="38591" y="17788"/>
                  <a:pt x="38591" y="17788"/>
                  <a:pt x="38591" y="17788"/>
                </a:cubicBezTo>
                <a:cubicBezTo>
                  <a:pt x="17464" y="38964"/>
                  <a:pt x="17464" y="38964"/>
                  <a:pt x="17464" y="38964"/>
                </a:cubicBezTo>
                <a:cubicBezTo>
                  <a:pt x="5633" y="26823"/>
                  <a:pt x="5633" y="26823"/>
                  <a:pt x="5633" y="26823"/>
                </a:cubicBezTo>
                <a:cubicBezTo>
                  <a:pt x="5352" y="26541"/>
                  <a:pt x="5352" y="26258"/>
                  <a:pt x="5352" y="25976"/>
                </a:cubicBezTo>
                <a:close/>
                <a:moveTo>
                  <a:pt x="24225" y="39529"/>
                </a:moveTo>
                <a:cubicBezTo>
                  <a:pt x="81408" y="96000"/>
                  <a:pt x="81408" y="96000"/>
                  <a:pt x="81408" y="96000"/>
                </a:cubicBezTo>
                <a:cubicBezTo>
                  <a:pt x="79718" y="101647"/>
                  <a:pt x="79718" y="101647"/>
                  <a:pt x="79718" y="101647"/>
                </a:cubicBezTo>
                <a:cubicBezTo>
                  <a:pt x="21126" y="42635"/>
                  <a:pt x="21126" y="42635"/>
                  <a:pt x="21126" y="42635"/>
                </a:cubicBezTo>
                <a:lnTo>
                  <a:pt x="24225" y="39529"/>
                </a:lnTo>
                <a:close/>
              </a:path>
            </a:pathLst>
          </a:custGeom>
          <a:solidFill>
            <a:schemeClr val="tx1"/>
          </a:solidFill>
          <a:ln>
            <a:noFill/>
          </a:ln>
        </p:spPr>
        <p:txBody>
          <a:bodyPr lIns="121900" tIns="60933" rIns="121900" bIns="60933" anchor="t" anchorCtr="0">
            <a:noAutofit/>
          </a:bodyPr>
          <a:lstStyle/>
          <a:p>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6" name="TextBox 5"/>
          <p:cNvSpPr txBox="1"/>
          <p:nvPr/>
        </p:nvSpPr>
        <p:spPr>
          <a:xfrm>
            <a:off x="510540" y="1518285"/>
            <a:ext cx="3149600" cy="1383665"/>
          </a:xfrm>
          <a:prstGeom prst="rect">
            <a:avLst/>
          </a:prstGeom>
          <a:noFill/>
        </p:spPr>
        <p:txBody>
          <a:bodyPr wrap="square" rtlCol="0">
            <a:spAutoFit/>
          </a:bodyPr>
          <a:lstStyle/>
          <a:p>
            <a:r>
              <a:rPr lang="zh-CN" altLang="en-US" sz="2800" b="1" dirty="0" smtClean="0">
                <a:solidFill>
                  <a:srgbClr val="00B050"/>
                </a:solidFill>
                <a:latin typeface="黑体" panose="02010609060101010101" pitchFamily="49" charset="-122"/>
                <a:ea typeface="黑体" panose="02010609060101010101" pitchFamily="49" charset="-122"/>
              </a:rPr>
              <a:t>已通过环保生态肥料认证或绿色认证的肥料生产企业</a:t>
            </a:r>
            <a:endParaRPr lang="zh-CN" altLang="en-US" sz="2800" b="1" dirty="0" smtClean="0">
              <a:solidFill>
                <a:srgbClr val="00B050"/>
              </a:solidFill>
              <a:latin typeface="黑体" panose="02010609060101010101" pitchFamily="49" charset="-122"/>
              <a:ea typeface="黑体" panose="02010609060101010101" pitchFamily="49" charset="-122"/>
            </a:endParaRPr>
          </a:p>
        </p:txBody>
      </p:sp>
      <p:cxnSp>
        <p:nvCxnSpPr>
          <p:cNvPr id="8" name="直接连接符 7"/>
          <p:cNvCxnSpPr/>
          <p:nvPr/>
        </p:nvCxnSpPr>
        <p:spPr>
          <a:xfrm>
            <a:off x="0" y="3657600"/>
            <a:ext cx="12192000" cy="50800"/>
          </a:xfrm>
          <a:prstGeom prst="line">
            <a:avLst/>
          </a:prstGeom>
          <a:ln w="38100">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347210" y="4547870"/>
            <a:ext cx="6704965" cy="953135"/>
          </a:xfrm>
          <a:prstGeom prst="rect">
            <a:avLst/>
          </a:prstGeom>
          <a:noFill/>
        </p:spPr>
        <p:txBody>
          <a:bodyPr wrap="square" rtlCol="0">
            <a:spAutoFit/>
          </a:bodyPr>
          <a:lstStyle/>
          <a:p>
            <a:r>
              <a:rPr lang="zh-CN" altLang="en-US" sz="2800" b="1" dirty="0" smtClean="0">
                <a:solidFill>
                  <a:srgbClr val="00B050"/>
                </a:solidFill>
                <a:latin typeface="黑体" panose="02010609060101010101" pitchFamily="49" charset="-122"/>
                <a:ea typeface="黑体" panose="02010609060101010101" pitchFamily="49" charset="-122"/>
              </a:rPr>
              <a:t>按照</a:t>
            </a:r>
            <a:r>
              <a:rPr lang="en-US" altLang="zh-CN" sz="2800" b="1" dirty="0" smtClean="0">
                <a:solidFill>
                  <a:srgbClr val="00B050"/>
                </a:solidFill>
                <a:latin typeface="黑体" panose="02010609060101010101" pitchFamily="49" charset="-122"/>
                <a:ea typeface="黑体" panose="02010609060101010101" pitchFamily="49" charset="-122"/>
              </a:rPr>
              <a:t>《</a:t>
            </a:r>
            <a:r>
              <a:rPr lang="zh-CN" altLang="en-US" sz="2800" b="1" dirty="0" smtClean="0">
                <a:solidFill>
                  <a:srgbClr val="00B050"/>
                </a:solidFill>
                <a:latin typeface="黑体" panose="02010609060101010101" pitchFamily="49" charset="-122"/>
                <a:ea typeface="黑体" panose="02010609060101010101" pitchFamily="49" charset="-122"/>
              </a:rPr>
              <a:t>生态环保优质肥料生产试点评价技术规范</a:t>
            </a:r>
            <a:r>
              <a:rPr lang="en-US" altLang="zh-CN" sz="2800" b="1" dirty="0" smtClean="0">
                <a:solidFill>
                  <a:srgbClr val="00B050"/>
                </a:solidFill>
                <a:latin typeface="黑体" panose="02010609060101010101" pitchFamily="49" charset="-122"/>
                <a:ea typeface="黑体" panose="02010609060101010101" pitchFamily="49" charset="-122"/>
              </a:rPr>
              <a:t>》</a:t>
            </a:r>
            <a:r>
              <a:rPr lang="zh-CN" altLang="en-US" sz="2800" b="1" dirty="0" smtClean="0">
                <a:solidFill>
                  <a:srgbClr val="00B050"/>
                </a:solidFill>
                <a:latin typeface="黑体" panose="02010609060101010101" pitchFamily="49" charset="-122"/>
                <a:ea typeface="黑体" panose="02010609060101010101" pitchFamily="49" charset="-122"/>
              </a:rPr>
              <a:t>评价后择优进行推荐</a:t>
            </a:r>
            <a:endParaRPr lang="zh-CN" altLang="en-US" sz="2800" b="1" dirty="0" smtClean="0">
              <a:solidFill>
                <a:srgbClr val="00B050"/>
              </a:solidFill>
              <a:latin typeface="黑体" panose="02010609060101010101" pitchFamily="49" charset="-122"/>
              <a:ea typeface="黑体" panose="02010609060101010101" pitchFamily="49" charset="-122"/>
            </a:endParaRPr>
          </a:p>
        </p:txBody>
      </p:sp>
      <p:pic>
        <p:nvPicPr>
          <p:cNvPr id="1026" name="Picture 2"/>
          <p:cNvPicPr>
            <a:picLocks noChangeAspect="1" noChangeArrowheads="1"/>
          </p:cNvPicPr>
          <p:nvPr/>
        </p:nvPicPr>
        <p:blipFill>
          <a:blip r:embed="rId1"/>
          <a:srcRect/>
          <a:stretch>
            <a:fillRect/>
          </a:stretch>
        </p:blipFill>
        <p:spPr bwMode="auto">
          <a:xfrm>
            <a:off x="4543425" y="1612265"/>
            <a:ext cx="1199515" cy="1195705"/>
          </a:xfrm>
          <a:prstGeom prst="rect">
            <a:avLst/>
          </a:prstGeom>
          <a:noFill/>
          <a:ln w="9525">
            <a:noFill/>
            <a:miter lim="800000"/>
            <a:headEnd/>
            <a:tailEnd/>
          </a:ln>
          <a:effectLst/>
        </p:spPr>
      </p:pic>
      <p:sp>
        <p:nvSpPr>
          <p:cNvPr id="2" name="圆角矩形 1"/>
          <p:cNvSpPr/>
          <p:nvPr/>
        </p:nvSpPr>
        <p:spPr>
          <a:xfrm>
            <a:off x="378460" y="1376045"/>
            <a:ext cx="10915650" cy="1638300"/>
          </a:xfrm>
          <a:prstGeom prst="roundRect">
            <a:avLst/>
          </a:prstGeom>
          <a:noFill/>
          <a:extLst>
            <a:ext uri="{909E8E84-426E-40DD-AFC4-6F175D3DCCD1}">
              <a14:hiddenFill xmlns:a14="http://schemas.microsoft.com/office/drawing/2010/main">
                <a:solidFill>
                  <a:srgbClr val="00B05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TextBox 5"/>
          <p:cNvSpPr txBox="1"/>
          <p:nvPr/>
        </p:nvSpPr>
        <p:spPr>
          <a:xfrm>
            <a:off x="8144510" y="1949450"/>
            <a:ext cx="3149600" cy="521970"/>
          </a:xfrm>
          <a:prstGeom prst="rect">
            <a:avLst/>
          </a:prstGeom>
          <a:noFill/>
        </p:spPr>
        <p:txBody>
          <a:bodyPr wrap="square" rtlCol="0">
            <a:spAutoFit/>
          </a:bodyPr>
          <a:p>
            <a:r>
              <a:rPr lang="zh-CN" altLang="en-US" sz="2800" b="1" dirty="0" smtClean="0">
                <a:solidFill>
                  <a:srgbClr val="00B050"/>
                </a:solidFill>
                <a:latin typeface="黑体" panose="02010609060101010101" pitchFamily="49" charset="-122"/>
                <a:ea typeface="黑体" panose="02010609060101010101" pitchFamily="49" charset="-122"/>
              </a:rPr>
              <a:t>直接进行推荐</a:t>
            </a:r>
            <a:endParaRPr lang="zh-CN" altLang="en-US" sz="2800" b="1" dirty="0" smtClean="0">
              <a:solidFill>
                <a:srgbClr val="00B050"/>
              </a:solidFill>
              <a:latin typeface="黑体" panose="02010609060101010101" pitchFamily="49" charset="-122"/>
              <a:ea typeface="黑体" panose="02010609060101010101" pitchFamily="49" charset="-122"/>
            </a:endParaRPr>
          </a:p>
        </p:txBody>
      </p:sp>
      <p:sp>
        <p:nvSpPr>
          <p:cNvPr id="5" name="TextBox 5"/>
          <p:cNvSpPr txBox="1"/>
          <p:nvPr/>
        </p:nvSpPr>
        <p:spPr>
          <a:xfrm>
            <a:off x="510540" y="4320540"/>
            <a:ext cx="3149600" cy="1383665"/>
          </a:xfrm>
          <a:prstGeom prst="rect">
            <a:avLst/>
          </a:prstGeom>
          <a:noFill/>
        </p:spPr>
        <p:txBody>
          <a:bodyPr wrap="square" rtlCol="0">
            <a:spAutoFit/>
          </a:bodyPr>
          <a:p>
            <a:r>
              <a:rPr lang="zh-CN" altLang="en-US" sz="2800" b="1" dirty="0" smtClean="0">
                <a:solidFill>
                  <a:srgbClr val="00B050"/>
                </a:solidFill>
                <a:latin typeface="黑体" panose="02010609060101010101" pitchFamily="49" charset="-122"/>
                <a:ea typeface="黑体" panose="02010609060101010101" pitchFamily="49" charset="-122"/>
              </a:rPr>
              <a:t>未通过环保生态肥料认证或绿色认证的肥料生产企业</a:t>
            </a:r>
            <a:endParaRPr lang="zh-CN" altLang="en-US" sz="2800" b="1" dirty="0" smtClean="0">
              <a:solidFill>
                <a:srgbClr val="00B050"/>
              </a:solidFill>
              <a:latin typeface="黑体" panose="02010609060101010101" pitchFamily="49" charset="-122"/>
              <a:ea typeface="黑体" panose="02010609060101010101" pitchFamily="49" charset="-122"/>
            </a:endParaRPr>
          </a:p>
        </p:txBody>
      </p:sp>
      <p:sp>
        <p:nvSpPr>
          <p:cNvPr id="7" name="圆角矩形 6"/>
          <p:cNvSpPr/>
          <p:nvPr/>
        </p:nvSpPr>
        <p:spPr>
          <a:xfrm>
            <a:off x="378460" y="4201160"/>
            <a:ext cx="10915650" cy="1638300"/>
          </a:xfrm>
          <a:prstGeom prst="roundRect">
            <a:avLst/>
          </a:prstGeom>
          <a:noFill/>
          <a:extLst>
            <a:ext uri="{909E8E84-426E-40DD-AFC4-6F175D3DCCD1}">
              <a14:hiddenFill xmlns:a14="http://schemas.microsoft.com/office/drawing/2010/main">
                <a:solidFill>
                  <a:srgbClr val="00B05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2" name="直接连接符 11"/>
          <p:cNvCxnSpPr/>
          <p:nvPr/>
        </p:nvCxnSpPr>
        <p:spPr>
          <a:xfrm>
            <a:off x="3925570" y="1632585"/>
            <a:ext cx="5715" cy="112268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959860" y="4468495"/>
            <a:ext cx="0" cy="113411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69" name="图片 86" descr="中化产品认证-2007-8-24-2"/>
          <p:cNvPicPr>
            <a:picLocks noChangeAspect="1"/>
          </p:cNvPicPr>
          <p:nvPr/>
        </p:nvPicPr>
        <p:blipFill>
          <a:blip r:embed="rId2"/>
          <a:stretch>
            <a:fillRect/>
          </a:stretch>
        </p:blipFill>
        <p:spPr>
          <a:xfrm>
            <a:off x="6629400" y="1746250"/>
            <a:ext cx="1096645" cy="928370"/>
          </a:xfrm>
          <a:prstGeom prst="rect">
            <a:avLst/>
          </a:prstGeom>
          <a:noFill/>
          <a:ln>
            <a:noFill/>
          </a:ln>
        </p:spPr>
      </p:pic>
      <p:pic>
        <p:nvPicPr>
          <p:cNvPr id="9" name="图片 13" descr="中化logo"/>
          <p:cNvPicPr>
            <a:picLocks noChangeAspect="1"/>
          </p:cNvPicPr>
          <p:nvPr/>
        </p:nvPicPr>
        <p:blipFill>
          <a:blip r:embed="rId3">
            <a:clrChange>
              <a:clrFrom>
                <a:srgbClr val="FFFFFF"/>
              </a:clrFrom>
              <a:clrTo>
                <a:srgbClr val="FFFFFF">
                  <a:alpha val="0"/>
                </a:srgbClr>
              </a:clrTo>
            </a:clrChange>
          </a:blip>
          <a:stretch>
            <a:fillRect/>
          </a:stretch>
        </p:blipFill>
        <p:spPr>
          <a:xfrm>
            <a:off x="10946765" y="6003925"/>
            <a:ext cx="1143000" cy="760095"/>
          </a:xfrm>
          <a:prstGeom prst="rect">
            <a:avLst/>
          </a:prstGeom>
          <a:noFill/>
          <a:ln w="9525">
            <a:noFill/>
          </a:ln>
        </p:spPr>
      </p:pic>
      <p:sp>
        <p:nvSpPr>
          <p:cNvPr id="10" name="矩形 9"/>
          <p:cNvSpPr/>
          <p:nvPr/>
        </p:nvSpPr>
        <p:spPr>
          <a:xfrm>
            <a:off x="0" y="6764020"/>
            <a:ext cx="361505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矩形 12"/>
          <p:cNvSpPr/>
          <p:nvPr/>
        </p:nvSpPr>
        <p:spPr>
          <a:xfrm>
            <a:off x="3662045" y="6764020"/>
            <a:ext cx="361505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7320280" y="6758940"/>
            <a:ext cx="361505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矩形 14"/>
          <p:cNvSpPr/>
          <p:nvPr/>
        </p:nvSpPr>
        <p:spPr>
          <a:xfrm flipV="1">
            <a:off x="7640320" y="495300"/>
            <a:ext cx="258889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矩形 16"/>
          <p:cNvSpPr/>
          <p:nvPr/>
        </p:nvSpPr>
        <p:spPr>
          <a:xfrm flipV="1">
            <a:off x="4969510" y="495300"/>
            <a:ext cx="258889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矩形 17"/>
          <p:cNvSpPr/>
          <p:nvPr/>
        </p:nvSpPr>
        <p:spPr>
          <a:xfrm flipV="1">
            <a:off x="2289175" y="500380"/>
            <a:ext cx="258889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7出自【趣你的PPT】(微信:qunideppt)：最优质的PPT资源库"/>
          <p:cNvGrpSpPr/>
          <p:nvPr/>
        </p:nvGrpSpPr>
        <p:grpSpPr>
          <a:xfrm>
            <a:off x="355458" y="302192"/>
            <a:ext cx="3759342" cy="461665"/>
            <a:chOff x="969820" y="487930"/>
            <a:chExt cx="3759342" cy="461665"/>
          </a:xfrm>
        </p:grpSpPr>
        <p:sp>
          <p:nvSpPr>
            <p:cNvPr id="3" name="出自【趣你的PPT】(微信:qunideppt)：最优质的PPT资源库"/>
            <p:cNvSpPr txBox="1"/>
            <p:nvPr/>
          </p:nvSpPr>
          <p:spPr>
            <a:xfrm>
              <a:off x="1369563" y="487930"/>
              <a:ext cx="335959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第三方评价工作流程</a:t>
              </a: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 name="出自【趣你的PPT】(微信:qunideppt)：最优质的PPT资源库"/>
            <p:cNvSpPr/>
            <p:nvPr/>
          </p:nvSpPr>
          <p:spPr>
            <a:xfrm>
              <a:off x="969820" y="554610"/>
              <a:ext cx="328304" cy="328304"/>
            </a:xfrm>
            <a:custGeom>
              <a:avLst/>
              <a:gdLst/>
              <a:ahLst/>
              <a:cxnLst/>
              <a:rect l="0" t="0" r="0" b="0"/>
              <a:pathLst>
                <a:path w="120000" h="120000" extrusionOk="0">
                  <a:moveTo>
                    <a:pt x="119718" y="118870"/>
                  </a:moveTo>
                  <a:cubicBezTo>
                    <a:pt x="119718" y="118870"/>
                    <a:pt x="119718" y="118870"/>
                    <a:pt x="119718" y="118588"/>
                  </a:cubicBezTo>
                  <a:cubicBezTo>
                    <a:pt x="119718" y="118588"/>
                    <a:pt x="119718" y="118588"/>
                    <a:pt x="119999" y="118305"/>
                  </a:cubicBezTo>
                  <a:cubicBezTo>
                    <a:pt x="119999" y="118305"/>
                    <a:pt x="119999" y="118305"/>
                    <a:pt x="119999" y="118305"/>
                  </a:cubicBezTo>
                  <a:cubicBezTo>
                    <a:pt x="119999" y="118023"/>
                    <a:pt x="119999" y="118023"/>
                    <a:pt x="119999" y="117741"/>
                  </a:cubicBezTo>
                  <a:cubicBezTo>
                    <a:pt x="119999" y="117741"/>
                    <a:pt x="119999" y="117741"/>
                    <a:pt x="119999" y="117741"/>
                  </a:cubicBezTo>
                  <a:cubicBezTo>
                    <a:pt x="119999" y="117741"/>
                    <a:pt x="119999" y="117458"/>
                    <a:pt x="119999" y="117458"/>
                  </a:cubicBezTo>
                  <a:cubicBezTo>
                    <a:pt x="119999" y="117458"/>
                    <a:pt x="119999" y="117458"/>
                    <a:pt x="119999" y="117176"/>
                  </a:cubicBezTo>
                  <a:cubicBezTo>
                    <a:pt x="119999" y="117176"/>
                    <a:pt x="119999" y="117176"/>
                    <a:pt x="119999" y="117176"/>
                  </a:cubicBezTo>
                  <a:cubicBezTo>
                    <a:pt x="119999" y="117176"/>
                    <a:pt x="119999" y="116894"/>
                    <a:pt x="119999" y="116894"/>
                  </a:cubicBezTo>
                  <a:cubicBezTo>
                    <a:pt x="119999" y="116894"/>
                    <a:pt x="119999" y="116611"/>
                    <a:pt x="119999" y="116611"/>
                  </a:cubicBezTo>
                  <a:cubicBezTo>
                    <a:pt x="119999" y="116611"/>
                    <a:pt x="119999" y="116611"/>
                    <a:pt x="119999" y="116611"/>
                  </a:cubicBezTo>
                  <a:cubicBezTo>
                    <a:pt x="108450" y="80470"/>
                    <a:pt x="108450" y="80470"/>
                    <a:pt x="108450" y="80470"/>
                  </a:cubicBezTo>
                  <a:cubicBezTo>
                    <a:pt x="108169" y="80188"/>
                    <a:pt x="107887" y="79905"/>
                    <a:pt x="107605" y="79623"/>
                  </a:cubicBezTo>
                  <a:cubicBezTo>
                    <a:pt x="44788" y="16376"/>
                    <a:pt x="44788" y="16376"/>
                    <a:pt x="44788" y="16376"/>
                  </a:cubicBezTo>
                  <a:cubicBezTo>
                    <a:pt x="44507" y="16094"/>
                    <a:pt x="44507" y="16094"/>
                    <a:pt x="44225" y="15811"/>
                  </a:cubicBezTo>
                  <a:cubicBezTo>
                    <a:pt x="30422" y="1976"/>
                    <a:pt x="30422" y="1976"/>
                    <a:pt x="30422" y="1976"/>
                  </a:cubicBezTo>
                  <a:cubicBezTo>
                    <a:pt x="29295" y="847"/>
                    <a:pt x="27605" y="0"/>
                    <a:pt x="25915" y="0"/>
                  </a:cubicBezTo>
                  <a:cubicBezTo>
                    <a:pt x="24225" y="0"/>
                    <a:pt x="22535" y="847"/>
                    <a:pt x="21126" y="1976"/>
                  </a:cubicBezTo>
                  <a:cubicBezTo>
                    <a:pt x="1971" y="21458"/>
                    <a:pt x="1971" y="21458"/>
                    <a:pt x="1971" y="21458"/>
                  </a:cubicBezTo>
                  <a:cubicBezTo>
                    <a:pt x="563" y="22588"/>
                    <a:pt x="0" y="24282"/>
                    <a:pt x="0" y="25976"/>
                  </a:cubicBezTo>
                  <a:cubicBezTo>
                    <a:pt x="0" y="27670"/>
                    <a:pt x="563" y="29364"/>
                    <a:pt x="1971" y="30776"/>
                  </a:cubicBezTo>
                  <a:cubicBezTo>
                    <a:pt x="15211" y="44047"/>
                    <a:pt x="15211" y="44047"/>
                    <a:pt x="15211" y="44047"/>
                  </a:cubicBezTo>
                  <a:cubicBezTo>
                    <a:pt x="15492" y="44329"/>
                    <a:pt x="15492" y="44329"/>
                    <a:pt x="15492" y="44611"/>
                  </a:cubicBezTo>
                  <a:cubicBezTo>
                    <a:pt x="78591" y="108141"/>
                    <a:pt x="78591" y="108141"/>
                    <a:pt x="78591" y="108141"/>
                  </a:cubicBezTo>
                  <a:cubicBezTo>
                    <a:pt x="78873" y="108423"/>
                    <a:pt x="79436" y="108705"/>
                    <a:pt x="79718" y="108705"/>
                  </a:cubicBezTo>
                  <a:cubicBezTo>
                    <a:pt x="99436" y="114635"/>
                    <a:pt x="99436" y="114635"/>
                    <a:pt x="99436" y="114635"/>
                  </a:cubicBezTo>
                  <a:cubicBezTo>
                    <a:pt x="2535" y="114635"/>
                    <a:pt x="2535" y="114635"/>
                    <a:pt x="2535" y="114635"/>
                  </a:cubicBezTo>
                  <a:cubicBezTo>
                    <a:pt x="1126" y="114635"/>
                    <a:pt x="0" y="115764"/>
                    <a:pt x="0" y="117176"/>
                  </a:cubicBezTo>
                  <a:cubicBezTo>
                    <a:pt x="0" y="118870"/>
                    <a:pt x="1126" y="120000"/>
                    <a:pt x="2535" y="120000"/>
                  </a:cubicBezTo>
                  <a:cubicBezTo>
                    <a:pt x="117464" y="120000"/>
                    <a:pt x="117464" y="120000"/>
                    <a:pt x="117464" y="120000"/>
                  </a:cubicBezTo>
                  <a:cubicBezTo>
                    <a:pt x="117464" y="120000"/>
                    <a:pt x="117464" y="120000"/>
                    <a:pt x="117464" y="120000"/>
                  </a:cubicBezTo>
                  <a:cubicBezTo>
                    <a:pt x="117746" y="120000"/>
                    <a:pt x="117746" y="120000"/>
                    <a:pt x="118028" y="120000"/>
                  </a:cubicBezTo>
                  <a:cubicBezTo>
                    <a:pt x="118028" y="120000"/>
                    <a:pt x="118309" y="119717"/>
                    <a:pt x="118591" y="119717"/>
                  </a:cubicBezTo>
                  <a:cubicBezTo>
                    <a:pt x="118591" y="119717"/>
                    <a:pt x="118591" y="119717"/>
                    <a:pt x="118591" y="119717"/>
                  </a:cubicBezTo>
                  <a:cubicBezTo>
                    <a:pt x="118591" y="119717"/>
                    <a:pt x="118873" y="119717"/>
                    <a:pt x="118873" y="119435"/>
                  </a:cubicBezTo>
                  <a:cubicBezTo>
                    <a:pt x="118873" y="119435"/>
                    <a:pt x="118873" y="119435"/>
                    <a:pt x="118873" y="119435"/>
                  </a:cubicBezTo>
                  <a:cubicBezTo>
                    <a:pt x="119154" y="119435"/>
                    <a:pt x="119154" y="119152"/>
                    <a:pt x="119436" y="119152"/>
                  </a:cubicBezTo>
                  <a:cubicBezTo>
                    <a:pt x="119436" y="119152"/>
                    <a:pt x="119436" y="119152"/>
                    <a:pt x="119436" y="119152"/>
                  </a:cubicBezTo>
                  <a:cubicBezTo>
                    <a:pt x="119436" y="119152"/>
                    <a:pt x="119436" y="118870"/>
                    <a:pt x="119718" y="118870"/>
                  </a:cubicBezTo>
                  <a:close/>
                  <a:moveTo>
                    <a:pt x="113521" y="113223"/>
                  </a:moveTo>
                  <a:cubicBezTo>
                    <a:pt x="84225" y="104752"/>
                    <a:pt x="84225" y="104752"/>
                    <a:pt x="84225" y="104752"/>
                  </a:cubicBezTo>
                  <a:cubicBezTo>
                    <a:pt x="86197" y="97694"/>
                    <a:pt x="86197" y="97694"/>
                    <a:pt x="86197" y="97694"/>
                  </a:cubicBezTo>
                  <a:cubicBezTo>
                    <a:pt x="95211" y="97694"/>
                    <a:pt x="95211" y="97694"/>
                    <a:pt x="95211" y="97694"/>
                  </a:cubicBezTo>
                  <a:cubicBezTo>
                    <a:pt x="96901" y="97694"/>
                    <a:pt x="98028" y="96564"/>
                    <a:pt x="98028" y="95152"/>
                  </a:cubicBezTo>
                  <a:cubicBezTo>
                    <a:pt x="98028" y="85835"/>
                    <a:pt x="98028" y="85835"/>
                    <a:pt x="98028" y="85835"/>
                  </a:cubicBezTo>
                  <a:cubicBezTo>
                    <a:pt x="103943" y="84423"/>
                    <a:pt x="103943" y="84423"/>
                    <a:pt x="103943" y="84423"/>
                  </a:cubicBezTo>
                  <a:lnTo>
                    <a:pt x="113521" y="113223"/>
                  </a:lnTo>
                  <a:close/>
                  <a:moveTo>
                    <a:pt x="42253" y="21458"/>
                  </a:moveTo>
                  <a:cubicBezTo>
                    <a:pt x="100563" y="79905"/>
                    <a:pt x="100563" y="79905"/>
                    <a:pt x="100563" y="79905"/>
                  </a:cubicBezTo>
                  <a:cubicBezTo>
                    <a:pt x="96056" y="81035"/>
                    <a:pt x="96056" y="81035"/>
                    <a:pt x="96056" y="81035"/>
                  </a:cubicBezTo>
                  <a:cubicBezTo>
                    <a:pt x="39718" y="24282"/>
                    <a:pt x="39718" y="24282"/>
                    <a:pt x="39718" y="24282"/>
                  </a:cubicBezTo>
                  <a:lnTo>
                    <a:pt x="42253" y="21458"/>
                  </a:lnTo>
                  <a:close/>
                  <a:moveTo>
                    <a:pt x="35774" y="27952"/>
                  </a:moveTo>
                  <a:cubicBezTo>
                    <a:pt x="92676" y="84988"/>
                    <a:pt x="92676" y="84988"/>
                    <a:pt x="92676" y="84988"/>
                  </a:cubicBezTo>
                  <a:cubicBezTo>
                    <a:pt x="92676" y="92611"/>
                    <a:pt x="92676" y="92611"/>
                    <a:pt x="92676" y="92611"/>
                  </a:cubicBezTo>
                  <a:cubicBezTo>
                    <a:pt x="85352" y="92611"/>
                    <a:pt x="85352" y="92611"/>
                    <a:pt x="85352" y="92611"/>
                  </a:cubicBezTo>
                  <a:cubicBezTo>
                    <a:pt x="27887" y="35858"/>
                    <a:pt x="27887" y="35858"/>
                    <a:pt x="27887" y="35858"/>
                  </a:cubicBezTo>
                  <a:lnTo>
                    <a:pt x="35774" y="27952"/>
                  </a:lnTo>
                  <a:close/>
                  <a:moveTo>
                    <a:pt x="5352" y="25976"/>
                  </a:moveTo>
                  <a:cubicBezTo>
                    <a:pt x="5352" y="25976"/>
                    <a:pt x="5352" y="25411"/>
                    <a:pt x="5633" y="25129"/>
                  </a:cubicBezTo>
                  <a:cubicBezTo>
                    <a:pt x="25070" y="5647"/>
                    <a:pt x="25070" y="5647"/>
                    <a:pt x="25070" y="5647"/>
                  </a:cubicBezTo>
                  <a:cubicBezTo>
                    <a:pt x="25352" y="5364"/>
                    <a:pt x="25633" y="5364"/>
                    <a:pt x="25915" y="5364"/>
                  </a:cubicBezTo>
                  <a:cubicBezTo>
                    <a:pt x="26197" y="5364"/>
                    <a:pt x="26478" y="5364"/>
                    <a:pt x="26760" y="5647"/>
                  </a:cubicBezTo>
                  <a:cubicBezTo>
                    <a:pt x="38591" y="17788"/>
                    <a:pt x="38591" y="17788"/>
                    <a:pt x="38591" y="17788"/>
                  </a:cubicBezTo>
                  <a:cubicBezTo>
                    <a:pt x="17464" y="38964"/>
                    <a:pt x="17464" y="38964"/>
                    <a:pt x="17464" y="38964"/>
                  </a:cubicBezTo>
                  <a:cubicBezTo>
                    <a:pt x="5633" y="26823"/>
                    <a:pt x="5633" y="26823"/>
                    <a:pt x="5633" y="26823"/>
                  </a:cubicBezTo>
                  <a:cubicBezTo>
                    <a:pt x="5352" y="26541"/>
                    <a:pt x="5352" y="26258"/>
                    <a:pt x="5352" y="25976"/>
                  </a:cubicBezTo>
                  <a:close/>
                  <a:moveTo>
                    <a:pt x="24225" y="39529"/>
                  </a:moveTo>
                  <a:cubicBezTo>
                    <a:pt x="81408" y="96000"/>
                    <a:pt x="81408" y="96000"/>
                    <a:pt x="81408" y="96000"/>
                  </a:cubicBezTo>
                  <a:cubicBezTo>
                    <a:pt x="79718" y="101647"/>
                    <a:pt x="79718" y="101647"/>
                    <a:pt x="79718" y="101647"/>
                  </a:cubicBezTo>
                  <a:cubicBezTo>
                    <a:pt x="21126" y="42635"/>
                    <a:pt x="21126" y="42635"/>
                    <a:pt x="21126" y="42635"/>
                  </a:cubicBezTo>
                  <a:lnTo>
                    <a:pt x="24225" y="39529"/>
                  </a:lnTo>
                  <a:close/>
                </a:path>
              </a:pathLst>
            </a:custGeom>
            <a:solidFill>
              <a:schemeClr val="tx1"/>
            </a:solidFill>
            <a:ln>
              <a:noFill/>
            </a:ln>
          </p:spPr>
          <p:txBody>
            <a:bodyPr lIns="121900" tIns="60933" rIns="121900" bIns="60933" anchor="t" anchorCtr="0">
              <a:noAutofit/>
            </a:bodyPr>
            <a:lstStyle/>
            <a:p>
              <a:endParaRPr>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38" name="组合 37"/>
          <p:cNvGrpSpPr/>
          <p:nvPr/>
        </p:nvGrpSpPr>
        <p:grpSpPr>
          <a:xfrm>
            <a:off x="4457700" y="1016000"/>
            <a:ext cx="5715000" cy="3822700"/>
            <a:chOff x="1638300" y="1257300"/>
            <a:chExt cx="5715000" cy="3822700"/>
          </a:xfrm>
        </p:grpSpPr>
        <p:sp>
          <p:nvSpPr>
            <p:cNvPr id="5" name="圆角矩形 4"/>
            <p:cNvSpPr/>
            <p:nvPr/>
          </p:nvSpPr>
          <p:spPr>
            <a:xfrm>
              <a:off x="1638300" y="1257300"/>
              <a:ext cx="2070100" cy="6731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tx1"/>
                  </a:solidFill>
                  <a:latin typeface="仿宋" panose="02010609060101010101" charset="-122"/>
                  <a:ea typeface="仿宋" panose="02010609060101010101" charset="-122"/>
                </a:rPr>
                <a:t>签订协议</a:t>
              </a:r>
              <a:endParaRPr lang="zh-CN" altLang="en-US" sz="2800" b="1" dirty="0">
                <a:solidFill>
                  <a:schemeClr val="tx1"/>
                </a:solidFill>
                <a:latin typeface="仿宋" panose="02010609060101010101" charset="-122"/>
                <a:ea typeface="仿宋" panose="02010609060101010101" charset="-122"/>
              </a:endParaRPr>
            </a:p>
          </p:txBody>
        </p:sp>
        <p:sp>
          <p:nvSpPr>
            <p:cNvPr id="6" name="圆角矩形 5"/>
            <p:cNvSpPr/>
            <p:nvPr/>
          </p:nvSpPr>
          <p:spPr>
            <a:xfrm>
              <a:off x="5067300" y="1257300"/>
              <a:ext cx="2070100" cy="6731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tx1"/>
                  </a:solidFill>
                  <a:latin typeface="仿宋" panose="02010609060101010101" charset="-122"/>
                  <a:ea typeface="仿宋" panose="02010609060101010101" charset="-122"/>
                </a:rPr>
                <a:t>评价准备</a:t>
              </a:r>
              <a:endParaRPr lang="zh-CN" altLang="en-US" sz="2800" b="1" dirty="0">
                <a:solidFill>
                  <a:schemeClr val="tx1"/>
                </a:solidFill>
                <a:latin typeface="仿宋" panose="02010609060101010101" charset="-122"/>
                <a:ea typeface="仿宋" panose="02010609060101010101" charset="-122"/>
              </a:endParaRPr>
            </a:p>
          </p:txBody>
        </p:sp>
        <p:cxnSp>
          <p:nvCxnSpPr>
            <p:cNvPr id="8" name="直接箭头连接符 7"/>
            <p:cNvCxnSpPr>
              <a:stCxn id="5" idx="3"/>
              <a:endCxn id="6" idx="1"/>
            </p:cNvCxnSpPr>
            <p:nvPr/>
          </p:nvCxnSpPr>
          <p:spPr>
            <a:xfrm>
              <a:off x="3708400" y="1593850"/>
              <a:ext cx="13589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2743200" y="1930400"/>
              <a:ext cx="3359150" cy="647700"/>
              <a:chOff x="2743200" y="1930400"/>
              <a:chExt cx="3359150" cy="647700"/>
            </a:xfrm>
          </p:grpSpPr>
          <p:cxnSp>
            <p:nvCxnSpPr>
              <p:cNvPr id="14" name="形状 13"/>
              <p:cNvCxnSpPr>
                <a:stCxn id="6" idx="2"/>
              </p:cNvCxnSpPr>
              <p:nvPr/>
            </p:nvCxnSpPr>
            <p:spPr>
              <a:xfrm rot="5400000">
                <a:off x="4295775" y="377825"/>
                <a:ext cx="254000" cy="335915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rot="16200000" flipH="1">
                <a:off x="2546350" y="2368550"/>
                <a:ext cx="406400" cy="12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7" name="圆角矩形 16"/>
            <p:cNvSpPr/>
            <p:nvPr/>
          </p:nvSpPr>
          <p:spPr>
            <a:xfrm>
              <a:off x="1765300" y="2552700"/>
              <a:ext cx="2070100" cy="6731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tx1"/>
                  </a:solidFill>
                  <a:latin typeface="仿宋" panose="02010609060101010101" charset="-122"/>
                  <a:ea typeface="仿宋" panose="02010609060101010101" charset="-122"/>
                </a:rPr>
                <a:t>文件评审</a:t>
              </a:r>
              <a:endParaRPr lang="zh-CN" altLang="en-US" sz="2800" b="1" dirty="0">
                <a:solidFill>
                  <a:schemeClr val="tx1"/>
                </a:solidFill>
                <a:latin typeface="仿宋" panose="02010609060101010101" charset="-122"/>
                <a:ea typeface="仿宋" panose="02010609060101010101" charset="-122"/>
              </a:endParaRPr>
            </a:p>
          </p:txBody>
        </p:sp>
        <p:sp>
          <p:nvSpPr>
            <p:cNvPr id="18" name="圆角矩形 17"/>
            <p:cNvSpPr/>
            <p:nvPr/>
          </p:nvSpPr>
          <p:spPr>
            <a:xfrm>
              <a:off x="5194300" y="2514600"/>
              <a:ext cx="2070100" cy="6731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tx1"/>
                  </a:solidFill>
                  <a:latin typeface="仿宋" panose="02010609060101010101" charset="-122"/>
                  <a:ea typeface="仿宋" panose="02010609060101010101" charset="-122"/>
                </a:rPr>
                <a:t>现场评价</a:t>
              </a:r>
              <a:endParaRPr lang="zh-CN" altLang="en-US" sz="2800" b="1" dirty="0">
                <a:solidFill>
                  <a:schemeClr val="tx1"/>
                </a:solidFill>
                <a:latin typeface="仿宋" panose="02010609060101010101" charset="-122"/>
                <a:ea typeface="仿宋" panose="02010609060101010101" charset="-122"/>
              </a:endParaRPr>
            </a:p>
          </p:txBody>
        </p:sp>
        <p:cxnSp>
          <p:nvCxnSpPr>
            <p:cNvPr id="19" name="直接箭头连接符 18"/>
            <p:cNvCxnSpPr>
              <a:endCxn id="18" idx="1"/>
            </p:cNvCxnSpPr>
            <p:nvPr/>
          </p:nvCxnSpPr>
          <p:spPr>
            <a:xfrm>
              <a:off x="3835400" y="2851150"/>
              <a:ext cx="13589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rot="16200000" flipH="1">
              <a:off x="2286000" y="3721100"/>
              <a:ext cx="393700" cy="12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圆角矩形 24"/>
            <p:cNvSpPr/>
            <p:nvPr/>
          </p:nvSpPr>
          <p:spPr>
            <a:xfrm>
              <a:off x="1879600" y="3937000"/>
              <a:ext cx="1104900" cy="1117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tx1"/>
                  </a:solidFill>
                  <a:latin typeface="仿宋" panose="02010609060101010101" charset="-122"/>
                  <a:ea typeface="仿宋" panose="02010609060101010101" charset="-122"/>
                </a:rPr>
                <a:t>报告编制</a:t>
              </a:r>
              <a:endParaRPr lang="zh-CN" altLang="en-US" sz="2800" b="1" dirty="0">
                <a:solidFill>
                  <a:schemeClr val="tx1"/>
                </a:solidFill>
                <a:latin typeface="仿宋" panose="02010609060101010101" charset="-122"/>
                <a:ea typeface="仿宋" panose="02010609060101010101" charset="-122"/>
              </a:endParaRPr>
            </a:p>
          </p:txBody>
        </p:sp>
        <p:cxnSp>
          <p:nvCxnSpPr>
            <p:cNvPr id="28" name="形状 27"/>
            <p:cNvCxnSpPr>
              <a:stCxn id="18" idx="2"/>
            </p:cNvCxnSpPr>
            <p:nvPr/>
          </p:nvCxnSpPr>
          <p:spPr>
            <a:xfrm rot="5400000">
              <a:off x="4187825" y="1489075"/>
              <a:ext cx="342900" cy="374015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stCxn id="25" idx="3"/>
            </p:cNvCxnSpPr>
            <p:nvPr/>
          </p:nvCxnSpPr>
          <p:spPr>
            <a:xfrm>
              <a:off x="2984500" y="4495800"/>
              <a:ext cx="3429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圆角矩形 32"/>
            <p:cNvSpPr/>
            <p:nvPr/>
          </p:nvSpPr>
          <p:spPr>
            <a:xfrm>
              <a:off x="3340100" y="3949700"/>
              <a:ext cx="1104900" cy="1117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tx1"/>
                  </a:solidFill>
                  <a:latin typeface="仿宋" panose="02010609060101010101" charset="-122"/>
                  <a:ea typeface="仿宋" panose="02010609060101010101" charset="-122"/>
                </a:rPr>
                <a:t>技术复核</a:t>
              </a:r>
              <a:endParaRPr lang="zh-CN" altLang="en-US" sz="2800" b="1" dirty="0">
                <a:solidFill>
                  <a:schemeClr val="tx1"/>
                </a:solidFill>
                <a:latin typeface="仿宋" panose="02010609060101010101" charset="-122"/>
                <a:ea typeface="仿宋" panose="02010609060101010101" charset="-122"/>
              </a:endParaRPr>
            </a:p>
          </p:txBody>
        </p:sp>
        <p:sp>
          <p:nvSpPr>
            <p:cNvPr id="34" name="圆角矩形 33"/>
            <p:cNvSpPr/>
            <p:nvPr/>
          </p:nvSpPr>
          <p:spPr>
            <a:xfrm>
              <a:off x="4787900" y="3937000"/>
              <a:ext cx="1104900" cy="1117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tx1"/>
                  </a:solidFill>
                  <a:latin typeface="仿宋" panose="02010609060101010101" charset="-122"/>
                  <a:ea typeface="仿宋" panose="02010609060101010101" charset="-122"/>
                </a:rPr>
                <a:t>报告交付</a:t>
              </a:r>
              <a:endParaRPr lang="zh-CN" altLang="en-US" sz="2800" b="1" dirty="0">
                <a:solidFill>
                  <a:schemeClr val="tx1"/>
                </a:solidFill>
                <a:latin typeface="仿宋" panose="02010609060101010101" charset="-122"/>
                <a:ea typeface="仿宋" panose="02010609060101010101" charset="-122"/>
              </a:endParaRPr>
            </a:p>
          </p:txBody>
        </p:sp>
        <p:cxnSp>
          <p:nvCxnSpPr>
            <p:cNvPr id="35" name="直接箭头连接符 34"/>
            <p:cNvCxnSpPr/>
            <p:nvPr/>
          </p:nvCxnSpPr>
          <p:spPr>
            <a:xfrm>
              <a:off x="4445000" y="4521200"/>
              <a:ext cx="3429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a:xfrm>
              <a:off x="5892800" y="4572000"/>
              <a:ext cx="3429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圆角矩形 36"/>
            <p:cNvSpPr/>
            <p:nvPr/>
          </p:nvSpPr>
          <p:spPr>
            <a:xfrm>
              <a:off x="6248400" y="3962400"/>
              <a:ext cx="1104900" cy="1117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tx1"/>
                  </a:solidFill>
                  <a:latin typeface="仿宋" panose="02010609060101010101" charset="-122"/>
                  <a:ea typeface="仿宋" panose="02010609060101010101" charset="-122"/>
                </a:rPr>
                <a:t>记录保存</a:t>
              </a:r>
              <a:endParaRPr lang="zh-CN" altLang="en-US" sz="2800" b="1" dirty="0">
                <a:solidFill>
                  <a:schemeClr val="tx1"/>
                </a:solidFill>
                <a:latin typeface="仿宋" panose="02010609060101010101" charset="-122"/>
                <a:ea typeface="仿宋" panose="02010609060101010101" charset="-122"/>
              </a:endParaRPr>
            </a:p>
          </p:txBody>
        </p:sp>
      </p:grpSp>
      <p:sp>
        <p:nvSpPr>
          <p:cNvPr id="39" name="TextBox 38"/>
          <p:cNvSpPr txBox="1"/>
          <p:nvPr/>
        </p:nvSpPr>
        <p:spPr>
          <a:xfrm>
            <a:off x="2209800" y="1143000"/>
            <a:ext cx="1415772" cy="461665"/>
          </a:xfrm>
          <a:prstGeom prst="rect">
            <a:avLst/>
          </a:prstGeom>
          <a:noFill/>
        </p:spPr>
        <p:txBody>
          <a:bodyPr wrap="none" rtlCol="0">
            <a:spAutoFit/>
          </a:bodyPr>
          <a:lstStyle/>
          <a:p>
            <a:r>
              <a:rPr lang="zh-CN" altLang="en-US" sz="2400" b="1" dirty="0" smtClean="0"/>
              <a:t>准备阶段</a:t>
            </a:r>
            <a:endParaRPr lang="zh-CN" altLang="en-US" sz="2400" b="1" dirty="0"/>
          </a:p>
        </p:txBody>
      </p:sp>
      <p:sp>
        <p:nvSpPr>
          <p:cNvPr id="40" name="TextBox 39"/>
          <p:cNvSpPr txBox="1"/>
          <p:nvPr/>
        </p:nvSpPr>
        <p:spPr>
          <a:xfrm>
            <a:off x="2197100" y="2324100"/>
            <a:ext cx="1415772" cy="461665"/>
          </a:xfrm>
          <a:prstGeom prst="rect">
            <a:avLst/>
          </a:prstGeom>
          <a:noFill/>
        </p:spPr>
        <p:txBody>
          <a:bodyPr wrap="none" rtlCol="0">
            <a:spAutoFit/>
          </a:bodyPr>
          <a:lstStyle/>
          <a:p>
            <a:r>
              <a:rPr lang="zh-CN" altLang="en-US" sz="2400" b="1" dirty="0" smtClean="0"/>
              <a:t>实施阶段</a:t>
            </a:r>
            <a:endParaRPr lang="zh-CN" altLang="en-US" sz="2400" b="1" dirty="0"/>
          </a:p>
        </p:txBody>
      </p:sp>
      <p:sp>
        <p:nvSpPr>
          <p:cNvPr id="41" name="TextBox 40"/>
          <p:cNvSpPr txBox="1"/>
          <p:nvPr/>
        </p:nvSpPr>
        <p:spPr>
          <a:xfrm>
            <a:off x="2209800" y="3911600"/>
            <a:ext cx="1415772" cy="461665"/>
          </a:xfrm>
          <a:prstGeom prst="rect">
            <a:avLst/>
          </a:prstGeom>
          <a:noFill/>
        </p:spPr>
        <p:txBody>
          <a:bodyPr wrap="none" rtlCol="0">
            <a:spAutoFit/>
          </a:bodyPr>
          <a:lstStyle/>
          <a:p>
            <a:r>
              <a:rPr lang="zh-CN" altLang="en-US" sz="2400" b="1" dirty="0" smtClean="0"/>
              <a:t>报告阶段</a:t>
            </a:r>
            <a:endParaRPr lang="zh-CN" altLang="en-US" sz="2400" b="1" dirty="0"/>
          </a:p>
        </p:txBody>
      </p:sp>
      <p:sp>
        <p:nvSpPr>
          <p:cNvPr id="7" name="TextBox 40"/>
          <p:cNvSpPr txBox="1"/>
          <p:nvPr/>
        </p:nvSpPr>
        <p:spPr>
          <a:xfrm>
            <a:off x="2247900" y="5387340"/>
            <a:ext cx="1402080" cy="460375"/>
          </a:xfrm>
          <a:prstGeom prst="rect">
            <a:avLst/>
          </a:prstGeom>
          <a:noFill/>
        </p:spPr>
        <p:txBody>
          <a:bodyPr wrap="none" rtlCol="0">
            <a:spAutoFit/>
          </a:bodyPr>
          <a:lstStyle/>
          <a:p>
            <a:r>
              <a:rPr lang="zh-CN" altLang="en-US" sz="2400" b="1" dirty="0" smtClean="0"/>
              <a:t>后续监管</a:t>
            </a:r>
            <a:endParaRPr lang="zh-CN" altLang="en-US" sz="2400" b="1" dirty="0" smtClean="0"/>
          </a:p>
        </p:txBody>
      </p:sp>
      <p:sp>
        <p:nvSpPr>
          <p:cNvPr id="43" name="圆角矩形 42"/>
          <p:cNvSpPr/>
          <p:nvPr/>
        </p:nvSpPr>
        <p:spPr>
          <a:xfrm>
            <a:off x="4660900" y="5397500"/>
            <a:ext cx="3403600" cy="6731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tx1"/>
                </a:solidFill>
                <a:latin typeface="仿宋" panose="02010609060101010101" charset="-122"/>
                <a:ea typeface="仿宋" panose="02010609060101010101" charset="-122"/>
              </a:rPr>
              <a:t>文件评审</a:t>
            </a:r>
            <a:r>
              <a:rPr lang="en-US" altLang="zh-CN" sz="2800" b="1" dirty="0" smtClean="0">
                <a:solidFill>
                  <a:schemeClr val="tx1"/>
                </a:solidFill>
                <a:latin typeface="仿宋" panose="02010609060101010101" charset="-122"/>
                <a:ea typeface="仿宋" panose="02010609060101010101" charset="-122"/>
              </a:rPr>
              <a:t>/</a:t>
            </a:r>
            <a:r>
              <a:rPr lang="zh-CN" altLang="en-US" sz="2800" b="1" dirty="0" smtClean="0">
                <a:solidFill>
                  <a:schemeClr val="tx1"/>
                </a:solidFill>
                <a:latin typeface="仿宋" panose="02010609060101010101" charset="-122"/>
                <a:ea typeface="仿宋" panose="02010609060101010101" charset="-122"/>
              </a:rPr>
              <a:t>现场评价</a:t>
            </a:r>
            <a:endParaRPr lang="zh-CN" altLang="en-US" sz="2800" b="1" dirty="0">
              <a:solidFill>
                <a:schemeClr val="tx1"/>
              </a:solidFill>
              <a:latin typeface="仿宋" panose="02010609060101010101" charset="-122"/>
              <a:ea typeface="仿宋" panose="02010609060101010101" charset="-122"/>
            </a:endParaRPr>
          </a:p>
        </p:txBody>
      </p:sp>
      <p:cxnSp>
        <p:nvCxnSpPr>
          <p:cNvPr id="46" name="直接箭头连接符 45"/>
          <p:cNvCxnSpPr/>
          <p:nvPr/>
        </p:nvCxnSpPr>
        <p:spPr>
          <a:xfrm rot="16200000" flipV="1">
            <a:off x="7931150" y="5289550"/>
            <a:ext cx="977900" cy="2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V="1">
            <a:off x="8051800" y="5803900"/>
            <a:ext cx="381000" cy="635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图片 13" descr="中化logo"/>
          <p:cNvPicPr>
            <a:picLocks noChangeAspect="1"/>
          </p:cNvPicPr>
          <p:nvPr/>
        </p:nvPicPr>
        <p:blipFill>
          <a:blip r:embed="rId1">
            <a:clrChange>
              <a:clrFrom>
                <a:srgbClr val="FFFFFF"/>
              </a:clrFrom>
              <a:clrTo>
                <a:srgbClr val="FFFFFF">
                  <a:alpha val="0"/>
                </a:srgbClr>
              </a:clrTo>
            </a:clrChange>
          </a:blip>
          <a:stretch>
            <a:fillRect/>
          </a:stretch>
        </p:blipFill>
        <p:spPr>
          <a:xfrm>
            <a:off x="10946765" y="6003925"/>
            <a:ext cx="1143000" cy="760095"/>
          </a:xfrm>
          <a:prstGeom prst="rect">
            <a:avLst/>
          </a:prstGeom>
          <a:noFill/>
          <a:ln w="9525">
            <a:noFill/>
          </a:ln>
        </p:spPr>
      </p:pic>
      <p:sp>
        <p:nvSpPr>
          <p:cNvPr id="11" name="矩形 10"/>
          <p:cNvSpPr/>
          <p:nvPr/>
        </p:nvSpPr>
        <p:spPr>
          <a:xfrm>
            <a:off x="0" y="6764020"/>
            <a:ext cx="361505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矩形 11"/>
          <p:cNvSpPr/>
          <p:nvPr/>
        </p:nvSpPr>
        <p:spPr>
          <a:xfrm>
            <a:off x="3662045" y="6764020"/>
            <a:ext cx="361505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矩形 12"/>
          <p:cNvSpPr/>
          <p:nvPr/>
        </p:nvSpPr>
        <p:spPr>
          <a:xfrm>
            <a:off x="7320280" y="6758940"/>
            <a:ext cx="361505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矩形 14"/>
          <p:cNvSpPr/>
          <p:nvPr/>
        </p:nvSpPr>
        <p:spPr>
          <a:xfrm flipV="1">
            <a:off x="9160510" y="495300"/>
            <a:ext cx="258889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矩形 19"/>
          <p:cNvSpPr/>
          <p:nvPr/>
        </p:nvSpPr>
        <p:spPr>
          <a:xfrm flipV="1">
            <a:off x="6489700" y="495300"/>
            <a:ext cx="258889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矩形 21"/>
          <p:cNvSpPr/>
          <p:nvPr/>
        </p:nvSpPr>
        <p:spPr>
          <a:xfrm flipV="1">
            <a:off x="3809365" y="500380"/>
            <a:ext cx="258889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出自【趣你的PPT】(微信:qunideppt)：最优质的PPT资源库"/>
          <p:cNvSpPr txBox="1"/>
          <p:nvPr/>
        </p:nvSpPr>
        <p:spPr>
          <a:xfrm>
            <a:off x="755015" y="302260"/>
            <a:ext cx="5586095" cy="460375"/>
          </a:xfrm>
          <a:prstGeom prst="rect">
            <a:avLst/>
          </a:prstGeom>
          <a:noFill/>
        </p:spPr>
        <p:txBody>
          <a:bodyPr wrap="square" rtlCol="0">
            <a:spAutoFit/>
          </a:bodyPr>
          <a:lstStyle/>
          <a:p>
            <a:pPr marR="0" indent="0" defTabSz="914400" fontAlgn="auto">
              <a:lnSpc>
                <a:spcPct val="100000"/>
              </a:lnSpc>
              <a:spcBef>
                <a:spcPts val="0"/>
              </a:spcBef>
              <a:spcAft>
                <a:spcPts val="0"/>
              </a:spcAft>
              <a:buClrTx/>
              <a:buSzTx/>
              <a:buFontTx/>
              <a:buNone/>
              <a:defRPr/>
            </a:pPr>
            <a:r>
              <a:rPr kumimoji="0" lang="zh-CN" altLang="en-US" sz="2400" b="1" i="0" kern="1200" cap="none" spc="0" normalizeH="0" baseline="0" noProof="0" dirty="0" smtClean="0">
                <a:solidFill>
                  <a:prstClr val="black"/>
                </a:solidFill>
                <a:latin typeface="微软雅黑" panose="020B0503020204020204" pitchFamily="34" charset="-122"/>
                <a:ea typeface="微软雅黑" panose="020B0503020204020204" pitchFamily="34" charset="-122"/>
                <a:cs typeface="+mn-cs"/>
              </a:rPr>
              <a:t>评价原则</a:t>
            </a:r>
            <a:endParaRPr kumimoji="0" lang="zh-CN" altLang="en-US" sz="2400" b="1" i="0" kern="1200" cap="none" spc="0" normalizeH="0" baseline="0" noProof="0" dirty="0">
              <a:solidFill>
                <a:prstClr val="black"/>
              </a:solidFill>
              <a:latin typeface="微软雅黑" panose="020B0503020204020204" pitchFamily="34" charset="-122"/>
              <a:ea typeface="微软雅黑" panose="020B0503020204020204" pitchFamily="34" charset="-122"/>
              <a:cs typeface="+mn-cs"/>
            </a:endParaRPr>
          </a:p>
        </p:txBody>
      </p:sp>
      <p:sp>
        <p:nvSpPr>
          <p:cNvPr id="3" name="出自【趣你的PPT】(微信:qunideppt)：最优质的PPT资源库"/>
          <p:cNvSpPr/>
          <p:nvPr/>
        </p:nvSpPr>
        <p:spPr>
          <a:xfrm>
            <a:off x="355458" y="368872"/>
            <a:ext cx="328304" cy="328304"/>
          </a:xfrm>
          <a:custGeom>
            <a:avLst/>
            <a:gdLst/>
            <a:ahLst/>
            <a:cxnLst/>
            <a:rect l="0" t="0" r="0" b="0"/>
            <a:pathLst>
              <a:path w="120000" h="120000" extrusionOk="0">
                <a:moveTo>
                  <a:pt x="119718" y="118870"/>
                </a:moveTo>
                <a:cubicBezTo>
                  <a:pt x="119718" y="118870"/>
                  <a:pt x="119718" y="118870"/>
                  <a:pt x="119718" y="118588"/>
                </a:cubicBezTo>
                <a:cubicBezTo>
                  <a:pt x="119718" y="118588"/>
                  <a:pt x="119718" y="118588"/>
                  <a:pt x="119999" y="118305"/>
                </a:cubicBezTo>
                <a:cubicBezTo>
                  <a:pt x="119999" y="118305"/>
                  <a:pt x="119999" y="118305"/>
                  <a:pt x="119999" y="118305"/>
                </a:cubicBezTo>
                <a:cubicBezTo>
                  <a:pt x="119999" y="118023"/>
                  <a:pt x="119999" y="118023"/>
                  <a:pt x="119999" y="117741"/>
                </a:cubicBezTo>
                <a:cubicBezTo>
                  <a:pt x="119999" y="117741"/>
                  <a:pt x="119999" y="117741"/>
                  <a:pt x="119999" y="117741"/>
                </a:cubicBezTo>
                <a:cubicBezTo>
                  <a:pt x="119999" y="117741"/>
                  <a:pt x="119999" y="117458"/>
                  <a:pt x="119999" y="117458"/>
                </a:cubicBezTo>
                <a:cubicBezTo>
                  <a:pt x="119999" y="117458"/>
                  <a:pt x="119999" y="117458"/>
                  <a:pt x="119999" y="117176"/>
                </a:cubicBezTo>
                <a:cubicBezTo>
                  <a:pt x="119999" y="117176"/>
                  <a:pt x="119999" y="117176"/>
                  <a:pt x="119999" y="117176"/>
                </a:cubicBezTo>
                <a:cubicBezTo>
                  <a:pt x="119999" y="117176"/>
                  <a:pt x="119999" y="116894"/>
                  <a:pt x="119999" y="116894"/>
                </a:cubicBezTo>
                <a:cubicBezTo>
                  <a:pt x="119999" y="116894"/>
                  <a:pt x="119999" y="116611"/>
                  <a:pt x="119999" y="116611"/>
                </a:cubicBezTo>
                <a:cubicBezTo>
                  <a:pt x="119999" y="116611"/>
                  <a:pt x="119999" y="116611"/>
                  <a:pt x="119999" y="116611"/>
                </a:cubicBezTo>
                <a:cubicBezTo>
                  <a:pt x="108450" y="80470"/>
                  <a:pt x="108450" y="80470"/>
                  <a:pt x="108450" y="80470"/>
                </a:cubicBezTo>
                <a:cubicBezTo>
                  <a:pt x="108169" y="80188"/>
                  <a:pt x="107887" y="79905"/>
                  <a:pt x="107605" y="79623"/>
                </a:cubicBezTo>
                <a:cubicBezTo>
                  <a:pt x="44788" y="16376"/>
                  <a:pt x="44788" y="16376"/>
                  <a:pt x="44788" y="16376"/>
                </a:cubicBezTo>
                <a:cubicBezTo>
                  <a:pt x="44507" y="16094"/>
                  <a:pt x="44507" y="16094"/>
                  <a:pt x="44225" y="15811"/>
                </a:cubicBezTo>
                <a:cubicBezTo>
                  <a:pt x="30422" y="1976"/>
                  <a:pt x="30422" y="1976"/>
                  <a:pt x="30422" y="1976"/>
                </a:cubicBezTo>
                <a:cubicBezTo>
                  <a:pt x="29295" y="847"/>
                  <a:pt x="27605" y="0"/>
                  <a:pt x="25915" y="0"/>
                </a:cubicBezTo>
                <a:cubicBezTo>
                  <a:pt x="24225" y="0"/>
                  <a:pt x="22535" y="847"/>
                  <a:pt x="21126" y="1976"/>
                </a:cubicBezTo>
                <a:cubicBezTo>
                  <a:pt x="1971" y="21458"/>
                  <a:pt x="1971" y="21458"/>
                  <a:pt x="1971" y="21458"/>
                </a:cubicBezTo>
                <a:cubicBezTo>
                  <a:pt x="563" y="22588"/>
                  <a:pt x="0" y="24282"/>
                  <a:pt x="0" y="25976"/>
                </a:cubicBezTo>
                <a:cubicBezTo>
                  <a:pt x="0" y="27670"/>
                  <a:pt x="563" y="29364"/>
                  <a:pt x="1971" y="30776"/>
                </a:cubicBezTo>
                <a:cubicBezTo>
                  <a:pt x="15211" y="44047"/>
                  <a:pt x="15211" y="44047"/>
                  <a:pt x="15211" y="44047"/>
                </a:cubicBezTo>
                <a:cubicBezTo>
                  <a:pt x="15492" y="44329"/>
                  <a:pt x="15492" y="44329"/>
                  <a:pt x="15492" y="44611"/>
                </a:cubicBezTo>
                <a:cubicBezTo>
                  <a:pt x="78591" y="108141"/>
                  <a:pt x="78591" y="108141"/>
                  <a:pt x="78591" y="108141"/>
                </a:cubicBezTo>
                <a:cubicBezTo>
                  <a:pt x="78873" y="108423"/>
                  <a:pt x="79436" y="108705"/>
                  <a:pt x="79718" y="108705"/>
                </a:cubicBezTo>
                <a:cubicBezTo>
                  <a:pt x="99436" y="114635"/>
                  <a:pt x="99436" y="114635"/>
                  <a:pt x="99436" y="114635"/>
                </a:cubicBezTo>
                <a:cubicBezTo>
                  <a:pt x="2535" y="114635"/>
                  <a:pt x="2535" y="114635"/>
                  <a:pt x="2535" y="114635"/>
                </a:cubicBezTo>
                <a:cubicBezTo>
                  <a:pt x="1126" y="114635"/>
                  <a:pt x="0" y="115764"/>
                  <a:pt x="0" y="117176"/>
                </a:cubicBezTo>
                <a:cubicBezTo>
                  <a:pt x="0" y="118870"/>
                  <a:pt x="1126" y="120000"/>
                  <a:pt x="2535" y="120000"/>
                </a:cubicBezTo>
                <a:cubicBezTo>
                  <a:pt x="117464" y="120000"/>
                  <a:pt x="117464" y="120000"/>
                  <a:pt x="117464" y="120000"/>
                </a:cubicBezTo>
                <a:cubicBezTo>
                  <a:pt x="117464" y="120000"/>
                  <a:pt x="117464" y="120000"/>
                  <a:pt x="117464" y="120000"/>
                </a:cubicBezTo>
                <a:cubicBezTo>
                  <a:pt x="117746" y="120000"/>
                  <a:pt x="117746" y="120000"/>
                  <a:pt x="118028" y="120000"/>
                </a:cubicBezTo>
                <a:cubicBezTo>
                  <a:pt x="118028" y="120000"/>
                  <a:pt x="118309" y="119717"/>
                  <a:pt x="118591" y="119717"/>
                </a:cubicBezTo>
                <a:cubicBezTo>
                  <a:pt x="118591" y="119717"/>
                  <a:pt x="118591" y="119717"/>
                  <a:pt x="118591" y="119717"/>
                </a:cubicBezTo>
                <a:cubicBezTo>
                  <a:pt x="118591" y="119717"/>
                  <a:pt x="118873" y="119717"/>
                  <a:pt x="118873" y="119435"/>
                </a:cubicBezTo>
                <a:cubicBezTo>
                  <a:pt x="118873" y="119435"/>
                  <a:pt x="118873" y="119435"/>
                  <a:pt x="118873" y="119435"/>
                </a:cubicBezTo>
                <a:cubicBezTo>
                  <a:pt x="119154" y="119435"/>
                  <a:pt x="119154" y="119152"/>
                  <a:pt x="119436" y="119152"/>
                </a:cubicBezTo>
                <a:cubicBezTo>
                  <a:pt x="119436" y="119152"/>
                  <a:pt x="119436" y="119152"/>
                  <a:pt x="119436" y="119152"/>
                </a:cubicBezTo>
                <a:cubicBezTo>
                  <a:pt x="119436" y="119152"/>
                  <a:pt x="119436" y="118870"/>
                  <a:pt x="119718" y="118870"/>
                </a:cubicBezTo>
                <a:close/>
                <a:moveTo>
                  <a:pt x="113521" y="113223"/>
                </a:moveTo>
                <a:cubicBezTo>
                  <a:pt x="84225" y="104752"/>
                  <a:pt x="84225" y="104752"/>
                  <a:pt x="84225" y="104752"/>
                </a:cubicBezTo>
                <a:cubicBezTo>
                  <a:pt x="86197" y="97694"/>
                  <a:pt x="86197" y="97694"/>
                  <a:pt x="86197" y="97694"/>
                </a:cubicBezTo>
                <a:cubicBezTo>
                  <a:pt x="95211" y="97694"/>
                  <a:pt x="95211" y="97694"/>
                  <a:pt x="95211" y="97694"/>
                </a:cubicBezTo>
                <a:cubicBezTo>
                  <a:pt x="96901" y="97694"/>
                  <a:pt x="98028" y="96564"/>
                  <a:pt x="98028" y="95152"/>
                </a:cubicBezTo>
                <a:cubicBezTo>
                  <a:pt x="98028" y="85835"/>
                  <a:pt x="98028" y="85835"/>
                  <a:pt x="98028" y="85835"/>
                </a:cubicBezTo>
                <a:cubicBezTo>
                  <a:pt x="103943" y="84423"/>
                  <a:pt x="103943" y="84423"/>
                  <a:pt x="103943" y="84423"/>
                </a:cubicBezTo>
                <a:lnTo>
                  <a:pt x="113521" y="113223"/>
                </a:lnTo>
                <a:close/>
                <a:moveTo>
                  <a:pt x="42253" y="21458"/>
                </a:moveTo>
                <a:cubicBezTo>
                  <a:pt x="100563" y="79905"/>
                  <a:pt x="100563" y="79905"/>
                  <a:pt x="100563" y="79905"/>
                </a:cubicBezTo>
                <a:cubicBezTo>
                  <a:pt x="96056" y="81035"/>
                  <a:pt x="96056" y="81035"/>
                  <a:pt x="96056" y="81035"/>
                </a:cubicBezTo>
                <a:cubicBezTo>
                  <a:pt x="39718" y="24282"/>
                  <a:pt x="39718" y="24282"/>
                  <a:pt x="39718" y="24282"/>
                </a:cubicBezTo>
                <a:lnTo>
                  <a:pt x="42253" y="21458"/>
                </a:lnTo>
                <a:close/>
                <a:moveTo>
                  <a:pt x="35774" y="27952"/>
                </a:moveTo>
                <a:cubicBezTo>
                  <a:pt x="92676" y="84988"/>
                  <a:pt x="92676" y="84988"/>
                  <a:pt x="92676" y="84988"/>
                </a:cubicBezTo>
                <a:cubicBezTo>
                  <a:pt x="92676" y="92611"/>
                  <a:pt x="92676" y="92611"/>
                  <a:pt x="92676" y="92611"/>
                </a:cubicBezTo>
                <a:cubicBezTo>
                  <a:pt x="85352" y="92611"/>
                  <a:pt x="85352" y="92611"/>
                  <a:pt x="85352" y="92611"/>
                </a:cubicBezTo>
                <a:cubicBezTo>
                  <a:pt x="27887" y="35858"/>
                  <a:pt x="27887" y="35858"/>
                  <a:pt x="27887" y="35858"/>
                </a:cubicBezTo>
                <a:lnTo>
                  <a:pt x="35774" y="27952"/>
                </a:lnTo>
                <a:close/>
                <a:moveTo>
                  <a:pt x="5352" y="25976"/>
                </a:moveTo>
                <a:cubicBezTo>
                  <a:pt x="5352" y="25976"/>
                  <a:pt x="5352" y="25411"/>
                  <a:pt x="5633" y="25129"/>
                </a:cubicBezTo>
                <a:cubicBezTo>
                  <a:pt x="25070" y="5647"/>
                  <a:pt x="25070" y="5647"/>
                  <a:pt x="25070" y="5647"/>
                </a:cubicBezTo>
                <a:cubicBezTo>
                  <a:pt x="25352" y="5364"/>
                  <a:pt x="25633" y="5364"/>
                  <a:pt x="25915" y="5364"/>
                </a:cubicBezTo>
                <a:cubicBezTo>
                  <a:pt x="26197" y="5364"/>
                  <a:pt x="26478" y="5364"/>
                  <a:pt x="26760" y="5647"/>
                </a:cubicBezTo>
                <a:cubicBezTo>
                  <a:pt x="38591" y="17788"/>
                  <a:pt x="38591" y="17788"/>
                  <a:pt x="38591" y="17788"/>
                </a:cubicBezTo>
                <a:cubicBezTo>
                  <a:pt x="17464" y="38964"/>
                  <a:pt x="17464" y="38964"/>
                  <a:pt x="17464" y="38964"/>
                </a:cubicBezTo>
                <a:cubicBezTo>
                  <a:pt x="5633" y="26823"/>
                  <a:pt x="5633" y="26823"/>
                  <a:pt x="5633" y="26823"/>
                </a:cubicBezTo>
                <a:cubicBezTo>
                  <a:pt x="5352" y="26541"/>
                  <a:pt x="5352" y="26258"/>
                  <a:pt x="5352" y="25976"/>
                </a:cubicBezTo>
                <a:close/>
                <a:moveTo>
                  <a:pt x="24225" y="39529"/>
                </a:moveTo>
                <a:cubicBezTo>
                  <a:pt x="81408" y="96000"/>
                  <a:pt x="81408" y="96000"/>
                  <a:pt x="81408" y="96000"/>
                </a:cubicBezTo>
                <a:cubicBezTo>
                  <a:pt x="79718" y="101647"/>
                  <a:pt x="79718" y="101647"/>
                  <a:pt x="79718" y="101647"/>
                </a:cubicBezTo>
                <a:cubicBezTo>
                  <a:pt x="21126" y="42635"/>
                  <a:pt x="21126" y="42635"/>
                  <a:pt x="21126" y="42635"/>
                </a:cubicBezTo>
                <a:lnTo>
                  <a:pt x="24225" y="39529"/>
                </a:lnTo>
                <a:close/>
              </a:path>
            </a:pathLst>
          </a:custGeom>
          <a:solidFill>
            <a:schemeClr val="tx1"/>
          </a:solidFill>
          <a:ln>
            <a:noFill/>
          </a:ln>
        </p:spPr>
        <p:txBody>
          <a:bodyPr lIns="121900" tIns="60933" rIns="121900" bIns="60933" anchor="t" anchorCtr="0">
            <a:noAutofit/>
          </a:bodyPr>
          <a:lstStyle/>
          <a:p>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71" name="矩形 70"/>
          <p:cNvSpPr/>
          <p:nvPr/>
        </p:nvSpPr>
        <p:spPr>
          <a:xfrm>
            <a:off x="3963670" y="1125855"/>
            <a:ext cx="6869430" cy="9264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lnSpc>
                <a:spcPct val="150000"/>
              </a:lnSpc>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评价范围应覆盖受评价方农业投入品全生命周期，以及农业投入品生产活动的全过程和所涉及的系统、部门、岗位</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3" name="文本框 72"/>
          <p:cNvSpPr txBox="1"/>
          <p:nvPr/>
        </p:nvSpPr>
        <p:spPr>
          <a:xfrm>
            <a:off x="1076666" y="1305290"/>
            <a:ext cx="1249680" cy="521970"/>
          </a:xfrm>
          <a:prstGeom prst="rect">
            <a:avLst/>
          </a:prstGeom>
          <a:noFill/>
        </p:spPr>
        <p:txBody>
          <a:bodyPr wrap="none" rtlCol="0">
            <a:spAutoFit/>
          </a:bodyPr>
          <a:p>
            <a:r>
              <a:rPr lang="zh-CN" altLang="en-US" sz="2800" b="1" dirty="0">
                <a:solidFill>
                  <a:srgbClr val="00B050"/>
                </a:solidFill>
              </a:rPr>
              <a:t>全面性</a:t>
            </a:r>
            <a:endParaRPr lang="zh-CN" altLang="en-US" sz="2800" b="1" dirty="0">
              <a:solidFill>
                <a:srgbClr val="00B050"/>
              </a:solidFill>
            </a:endParaRPr>
          </a:p>
        </p:txBody>
      </p:sp>
      <p:sp>
        <p:nvSpPr>
          <p:cNvPr id="37" name="圆角矩形 36"/>
          <p:cNvSpPr/>
          <p:nvPr/>
        </p:nvSpPr>
        <p:spPr>
          <a:xfrm>
            <a:off x="2972435" y="995680"/>
            <a:ext cx="207010" cy="46736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矩形 40"/>
          <p:cNvSpPr/>
          <p:nvPr/>
        </p:nvSpPr>
        <p:spPr>
          <a:xfrm>
            <a:off x="3963670" y="2337435"/>
            <a:ext cx="6869430" cy="9264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lnSpc>
                <a:spcPct val="150000"/>
              </a:lnSpc>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评价的指标体系、范围、程序和方法等应保持一致，以确保评价过程的客观性及评价结果的准确性</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矩形 41"/>
          <p:cNvSpPr/>
          <p:nvPr/>
        </p:nvSpPr>
        <p:spPr>
          <a:xfrm>
            <a:off x="3963670" y="3498850"/>
            <a:ext cx="6869430" cy="9264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lnSpc>
                <a:spcPct val="150000"/>
              </a:lnSpc>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评价应由指定的技术评价机构独立进行，并对出具的评价结果负责</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矩形 42"/>
          <p:cNvSpPr/>
          <p:nvPr/>
        </p:nvSpPr>
        <p:spPr>
          <a:xfrm>
            <a:off x="3963670" y="4742815"/>
            <a:ext cx="6869430" cy="9264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lnSpc>
                <a:spcPct val="150000"/>
              </a:lnSpc>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评价应以事实为基础，以法律法规、监管要求为准则，客观公正，实事求是</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圆角矩形 43"/>
          <p:cNvSpPr/>
          <p:nvPr/>
        </p:nvSpPr>
        <p:spPr>
          <a:xfrm>
            <a:off x="2738120" y="1489075"/>
            <a:ext cx="655320" cy="15494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5" name="圆角矩形 44"/>
          <p:cNvSpPr/>
          <p:nvPr/>
        </p:nvSpPr>
        <p:spPr>
          <a:xfrm>
            <a:off x="2748280" y="2722880"/>
            <a:ext cx="655320" cy="15494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6" name="圆角矩形 45"/>
          <p:cNvSpPr/>
          <p:nvPr/>
        </p:nvSpPr>
        <p:spPr>
          <a:xfrm>
            <a:off x="2748280" y="3884930"/>
            <a:ext cx="655320" cy="15494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7" name="圆角矩形 46"/>
          <p:cNvSpPr/>
          <p:nvPr/>
        </p:nvSpPr>
        <p:spPr>
          <a:xfrm>
            <a:off x="2748280" y="5128895"/>
            <a:ext cx="655320" cy="15494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8" name="文本框 47"/>
          <p:cNvSpPr txBox="1"/>
          <p:nvPr/>
        </p:nvSpPr>
        <p:spPr>
          <a:xfrm>
            <a:off x="1076666" y="2591165"/>
            <a:ext cx="1249680" cy="521970"/>
          </a:xfrm>
          <a:prstGeom prst="rect">
            <a:avLst/>
          </a:prstGeom>
          <a:noFill/>
        </p:spPr>
        <p:txBody>
          <a:bodyPr wrap="none" rtlCol="0">
            <a:spAutoFit/>
          </a:bodyPr>
          <a:p>
            <a:r>
              <a:rPr lang="zh-CN" altLang="en-US" sz="2800" b="1" dirty="0">
                <a:solidFill>
                  <a:srgbClr val="00B050"/>
                </a:solidFill>
              </a:rPr>
              <a:t>统一性</a:t>
            </a:r>
            <a:endParaRPr lang="zh-CN" altLang="en-US" sz="2800" b="1" dirty="0">
              <a:solidFill>
                <a:srgbClr val="00B050"/>
              </a:solidFill>
            </a:endParaRPr>
          </a:p>
        </p:txBody>
      </p:sp>
      <p:sp>
        <p:nvSpPr>
          <p:cNvPr id="49" name="文本框 48"/>
          <p:cNvSpPr txBox="1"/>
          <p:nvPr/>
        </p:nvSpPr>
        <p:spPr>
          <a:xfrm>
            <a:off x="1076666" y="3752580"/>
            <a:ext cx="1249680" cy="521970"/>
          </a:xfrm>
          <a:prstGeom prst="rect">
            <a:avLst/>
          </a:prstGeom>
          <a:noFill/>
        </p:spPr>
        <p:txBody>
          <a:bodyPr wrap="none" rtlCol="0">
            <a:spAutoFit/>
          </a:bodyPr>
          <a:p>
            <a:r>
              <a:rPr lang="zh-CN" altLang="en-US" sz="2800" b="1" dirty="0">
                <a:solidFill>
                  <a:srgbClr val="00B050"/>
                </a:solidFill>
              </a:rPr>
              <a:t>独立性</a:t>
            </a:r>
            <a:endParaRPr lang="zh-CN" altLang="en-US" sz="2800" b="1" dirty="0">
              <a:solidFill>
                <a:srgbClr val="00B050"/>
              </a:solidFill>
            </a:endParaRPr>
          </a:p>
        </p:txBody>
      </p:sp>
      <p:sp>
        <p:nvSpPr>
          <p:cNvPr id="50" name="文本框 49"/>
          <p:cNvSpPr txBox="1"/>
          <p:nvPr/>
        </p:nvSpPr>
        <p:spPr>
          <a:xfrm>
            <a:off x="1076666" y="5013055"/>
            <a:ext cx="1249680" cy="521970"/>
          </a:xfrm>
          <a:prstGeom prst="rect">
            <a:avLst/>
          </a:prstGeom>
          <a:noFill/>
        </p:spPr>
        <p:txBody>
          <a:bodyPr wrap="none" rtlCol="0">
            <a:spAutoFit/>
          </a:bodyPr>
          <a:p>
            <a:r>
              <a:rPr lang="zh-CN" altLang="en-US" sz="2800" b="1" dirty="0">
                <a:solidFill>
                  <a:srgbClr val="00B050"/>
                </a:solidFill>
              </a:rPr>
              <a:t>公正性</a:t>
            </a:r>
            <a:endParaRPr lang="zh-CN" altLang="en-US" sz="2800" b="1" dirty="0">
              <a:solidFill>
                <a:srgbClr val="00B050"/>
              </a:solidFill>
            </a:endParaRPr>
          </a:p>
        </p:txBody>
      </p:sp>
      <p:pic>
        <p:nvPicPr>
          <p:cNvPr id="5" name="图片 13" descr="中化logo"/>
          <p:cNvPicPr>
            <a:picLocks noChangeAspect="1"/>
          </p:cNvPicPr>
          <p:nvPr/>
        </p:nvPicPr>
        <p:blipFill>
          <a:blip r:embed="rId1">
            <a:clrChange>
              <a:clrFrom>
                <a:srgbClr val="FFFFFF"/>
              </a:clrFrom>
              <a:clrTo>
                <a:srgbClr val="FFFFFF">
                  <a:alpha val="0"/>
                </a:srgbClr>
              </a:clrTo>
            </a:clrChange>
          </a:blip>
          <a:stretch>
            <a:fillRect/>
          </a:stretch>
        </p:blipFill>
        <p:spPr>
          <a:xfrm>
            <a:off x="10946765" y="6003925"/>
            <a:ext cx="1143000" cy="760095"/>
          </a:xfrm>
          <a:prstGeom prst="rect">
            <a:avLst/>
          </a:prstGeom>
          <a:noFill/>
          <a:ln w="9525">
            <a:noFill/>
          </a:ln>
        </p:spPr>
      </p:pic>
      <p:sp>
        <p:nvSpPr>
          <p:cNvPr id="6" name="矩形 5"/>
          <p:cNvSpPr/>
          <p:nvPr/>
        </p:nvSpPr>
        <p:spPr>
          <a:xfrm>
            <a:off x="0" y="6764020"/>
            <a:ext cx="361505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3662045" y="6764020"/>
            <a:ext cx="361505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7320280" y="6758940"/>
            <a:ext cx="361505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flipV="1">
            <a:off x="7640320" y="495300"/>
            <a:ext cx="258889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矩形 12"/>
          <p:cNvSpPr/>
          <p:nvPr/>
        </p:nvSpPr>
        <p:spPr>
          <a:xfrm flipV="1">
            <a:off x="4969510" y="495300"/>
            <a:ext cx="258889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flipV="1">
            <a:off x="2289175" y="500380"/>
            <a:ext cx="258889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出自【趣你的PPT】(微信:qunideppt)：最优质的PPT资源库"/>
          <p:cNvSpPr txBox="1"/>
          <p:nvPr/>
        </p:nvSpPr>
        <p:spPr>
          <a:xfrm>
            <a:off x="755015" y="302260"/>
            <a:ext cx="5586095"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生态环保优质</a:t>
            </a:r>
            <a:r>
              <a:rPr lang="zh-CN" altLang="en-US" sz="2400" b="1" noProof="0" dirty="0" smtClean="0">
                <a:ln>
                  <a:noFill/>
                </a:ln>
                <a:solidFill>
                  <a:prstClr val="black"/>
                </a:solidFill>
                <a:effectLst/>
                <a:uLnTx/>
                <a:uFillTx/>
                <a:latin typeface="微软雅黑" panose="020B0503020204020204" pitchFamily="34" charset="-122"/>
                <a:ea typeface="微软雅黑" panose="020B0503020204020204" pitchFamily="34" charset="-122"/>
                <a:sym typeface="+mn-ea"/>
              </a:rPr>
              <a:t>肥料</a:t>
            </a:r>
            <a:r>
              <a:rPr lang="zh-CN" altLang="en-US" sz="2400" b="1" noProof="0" dirty="0" smtClean="0">
                <a:ln>
                  <a:noFill/>
                </a:ln>
                <a:solidFill>
                  <a:prstClr val="black"/>
                </a:solidFill>
                <a:effectLst/>
                <a:uLnTx/>
                <a:uFillTx/>
                <a:latin typeface="微软雅黑" panose="020B0503020204020204" pitchFamily="34" charset="-122"/>
                <a:ea typeface="微软雅黑" panose="020B0503020204020204" pitchFamily="34" charset="-122"/>
                <a:sym typeface="+mn-ea"/>
              </a:rPr>
              <a:t>产品</a:t>
            </a:r>
            <a:r>
              <a:rPr kumimoji="0" lang="zh-CN" altLang="en-US" sz="24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评价</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内容</a:t>
            </a: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4" name="出自【趣你的PPT】(微信:qunideppt)：最优质的PPT资源库"/>
          <p:cNvSpPr/>
          <p:nvPr/>
        </p:nvSpPr>
        <p:spPr>
          <a:xfrm>
            <a:off x="355458" y="368872"/>
            <a:ext cx="328304" cy="328304"/>
          </a:xfrm>
          <a:custGeom>
            <a:avLst/>
            <a:gdLst/>
            <a:ahLst/>
            <a:cxnLst/>
            <a:rect l="0" t="0" r="0" b="0"/>
            <a:pathLst>
              <a:path w="120000" h="120000" extrusionOk="0">
                <a:moveTo>
                  <a:pt x="119718" y="118870"/>
                </a:moveTo>
                <a:cubicBezTo>
                  <a:pt x="119718" y="118870"/>
                  <a:pt x="119718" y="118870"/>
                  <a:pt x="119718" y="118588"/>
                </a:cubicBezTo>
                <a:cubicBezTo>
                  <a:pt x="119718" y="118588"/>
                  <a:pt x="119718" y="118588"/>
                  <a:pt x="119999" y="118305"/>
                </a:cubicBezTo>
                <a:cubicBezTo>
                  <a:pt x="119999" y="118305"/>
                  <a:pt x="119999" y="118305"/>
                  <a:pt x="119999" y="118305"/>
                </a:cubicBezTo>
                <a:cubicBezTo>
                  <a:pt x="119999" y="118023"/>
                  <a:pt x="119999" y="118023"/>
                  <a:pt x="119999" y="117741"/>
                </a:cubicBezTo>
                <a:cubicBezTo>
                  <a:pt x="119999" y="117741"/>
                  <a:pt x="119999" y="117741"/>
                  <a:pt x="119999" y="117741"/>
                </a:cubicBezTo>
                <a:cubicBezTo>
                  <a:pt x="119999" y="117741"/>
                  <a:pt x="119999" y="117458"/>
                  <a:pt x="119999" y="117458"/>
                </a:cubicBezTo>
                <a:cubicBezTo>
                  <a:pt x="119999" y="117458"/>
                  <a:pt x="119999" y="117458"/>
                  <a:pt x="119999" y="117176"/>
                </a:cubicBezTo>
                <a:cubicBezTo>
                  <a:pt x="119999" y="117176"/>
                  <a:pt x="119999" y="117176"/>
                  <a:pt x="119999" y="117176"/>
                </a:cubicBezTo>
                <a:cubicBezTo>
                  <a:pt x="119999" y="117176"/>
                  <a:pt x="119999" y="116894"/>
                  <a:pt x="119999" y="116894"/>
                </a:cubicBezTo>
                <a:cubicBezTo>
                  <a:pt x="119999" y="116894"/>
                  <a:pt x="119999" y="116611"/>
                  <a:pt x="119999" y="116611"/>
                </a:cubicBezTo>
                <a:cubicBezTo>
                  <a:pt x="119999" y="116611"/>
                  <a:pt x="119999" y="116611"/>
                  <a:pt x="119999" y="116611"/>
                </a:cubicBezTo>
                <a:cubicBezTo>
                  <a:pt x="108450" y="80470"/>
                  <a:pt x="108450" y="80470"/>
                  <a:pt x="108450" y="80470"/>
                </a:cubicBezTo>
                <a:cubicBezTo>
                  <a:pt x="108169" y="80188"/>
                  <a:pt x="107887" y="79905"/>
                  <a:pt x="107605" y="79623"/>
                </a:cubicBezTo>
                <a:cubicBezTo>
                  <a:pt x="44788" y="16376"/>
                  <a:pt x="44788" y="16376"/>
                  <a:pt x="44788" y="16376"/>
                </a:cubicBezTo>
                <a:cubicBezTo>
                  <a:pt x="44507" y="16094"/>
                  <a:pt x="44507" y="16094"/>
                  <a:pt x="44225" y="15811"/>
                </a:cubicBezTo>
                <a:cubicBezTo>
                  <a:pt x="30422" y="1976"/>
                  <a:pt x="30422" y="1976"/>
                  <a:pt x="30422" y="1976"/>
                </a:cubicBezTo>
                <a:cubicBezTo>
                  <a:pt x="29295" y="847"/>
                  <a:pt x="27605" y="0"/>
                  <a:pt x="25915" y="0"/>
                </a:cubicBezTo>
                <a:cubicBezTo>
                  <a:pt x="24225" y="0"/>
                  <a:pt x="22535" y="847"/>
                  <a:pt x="21126" y="1976"/>
                </a:cubicBezTo>
                <a:cubicBezTo>
                  <a:pt x="1971" y="21458"/>
                  <a:pt x="1971" y="21458"/>
                  <a:pt x="1971" y="21458"/>
                </a:cubicBezTo>
                <a:cubicBezTo>
                  <a:pt x="563" y="22588"/>
                  <a:pt x="0" y="24282"/>
                  <a:pt x="0" y="25976"/>
                </a:cubicBezTo>
                <a:cubicBezTo>
                  <a:pt x="0" y="27670"/>
                  <a:pt x="563" y="29364"/>
                  <a:pt x="1971" y="30776"/>
                </a:cubicBezTo>
                <a:cubicBezTo>
                  <a:pt x="15211" y="44047"/>
                  <a:pt x="15211" y="44047"/>
                  <a:pt x="15211" y="44047"/>
                </a:cubicBezTo>
                <a:cubicBezTo>
                  <a:pt x="15492" y="44329"/>
                  <a:pt x="15492" y="44329"/>
                  <a:pt x="15492" y="44611"/>
                </a:cubicBezTo>
                <a:cubicBezTo>
                  <a:pt x="78591" y="108141"/>
                  <a:pt x="78591" y="108141"/>
                  <a:pt x="78591" y="108141"/>
                </a:cubicBezTo>
                <a:cubicBezTo>
                  <a:pt x="78873" y="108423"/>
                  <a:pt x="79436" y="108705"/>
                  <a:pt x="79718" y="108705"/>
                </a:cubicBezTo>
                <a:cubicBezTo>
                  <a:pt x="99436" y="114635"/>
                  <a:pt x="99436" y="114635"/>
                  <a:pt x="99436" y="114635"/>
                </a:cubicBezTo>
                <a:cubicBezTo>
                  <a:pt x="2535" y="114635"/>
                  <a:pt x="2535" y="114635"/>
                  <a:pt x="2535" y="114635"/>
                </a:cubicBezTo>
                <a:cubicBezTo>
                  <a:pt x="1126" y="114635"/>
                  <a:pt x="0" y="115764"/>
                  <a:pt x="0" y="117176"/>
                </a:cubicBezTo>
                <a:cubicBezTo>
                  <a:pt x="0" y="118870"/>
                  <a:pt x="1126" y="120000"/>
                  <a:pt x="2535" y="120000"/>
                </a:cubicBezTo>
                <a:cubicBezTo>
                  <a:pt x="117464" y="120000"/>
                  <a:pt x="117464" y="120000"/>
                  <a:pt x="117464" y="120000"/>
                </a:cubicBezTo>
                <a:cubicBezTo>
                  <a:pt x="117464" y="120000"/>
                  <a:pt x="117464" y="120000"/>
                  <a:pt x="117464" y="120000"/>
                </a:cubicBezTo>
                <a:cubicBezTo>
                  <a:pt x="117746" y="120000"/>
                  <a:pt x="117746" y="120000"/>
                  <a:pt x="118028" y="120000"/>
                </a:cubicBezTo>
                <a:cubicBezTo>
                  <a:pt x="118028" y="120000"/>
                  <a:pt x="118309" y="119717"/>
                  <a:pt x="118591" y="119717"/>
                </a:cubicBezTo>
                <a:cubicBezTo>
                  <a:pt x="118591" y="119717"/>
                  <a:pt x="118591" y="119717"/>
                  <a:pt x="118591" y="119717"/>
                </a:cubicBezTo>
                <a:cubicBezTo>
                  <a:pt x="118591" y="119717"/>
                  <a:pt x="118873" y="119717"/>
                  <a:pt x="118873" y="119435"/>
                </a:cubicBezTo>
                <a:cubicBezTo>
                  <a:pt x="118873" y="119435"/>
                  <a:pt x="118873" y="119435"/>
                  <a:pt x="118873" y="119435"/>
                </a:cubicBezTo>
                <a:cubicBezTo>
                  <a:pt x="119154" y="119435"/>
                  <a:pt x="119154" y="119152"/>
                  <a:pt x="119436" y="119152"/>
                </a:cubicBezTo>
                <a:cubicBezTo>
                  <a:pt x="119436" y="119152"/>
                  <a:pt x="119436" y="119152"/>
                  <a:pt x="119436" y="119152"/>
                </a:cubicBezTo>
                <a:cubicBezTo>
                  <a:pt x="119436" y="119152"/>
                  <a:pt x="119436" y="118870"/>
                  <a:pt x="119718" y="118870"/>
                </a:cubicBezTo>
                <a:close/>
                <a:moveTo>
                  <a:pt x="113521" y="113223"/>
                </a:moveTo>
                <a:cubicBezTo>
                  <a:pt x="84225" y="104752"/>
                  <a:pt x="84225" y="104752"/>
                  <a:pt x="84225" y="104752"/>
                </a:cubicBezTo>
                <a:cubicBezTo>
                  <a:pt x="86197" y="97694"/>
                  <a:pt x="86197" y="97694"/>
                  <a:pt x="86197" y="97694"/>
                </a:cubicBezTo>
                <a:cubicBezTo>
                  <a:pt x="95211" y="97694"/>
                  <a:pt x="95211" y="97694"/>
                  <a:pt x="95211" y="97694"/>
                </a:cubicBezTo>
                <a:cubicBezTo>
                  <a:pt x="96901" y="97694"/>
                  <a:pt x="98028" y="96564"/>
                  <a:pt x="98028" y="95152"/>
                </a:cubicBezTo>
                <a:cubicBezTo>
                  <a:pt x="98028" y="85835"/>
                  <a:pt x="98028" y="85835"/>
                  <a:pt x="98028" y="85835"/>
                </a:cubicBezTo>
                <a:cubicBezTo>
                  <a:pt x="103943" y="84423"/>
                  <a:pt x="103943" y="84423"/>
                  <a:pt x="103943" y="84423"/>
                </a:cubicBezTo>
                <a:lnTo>
                  <a:pt x="113521" y="113223"/>
                </a:lnTo>
                <a:close/>
                <a:moveTo>
                  <a:pt x="42253" y="21458"/>
                </a:moveTo>
                <a:cubicBezTo>
                  <a:pt x="100563" y="79905"/>
                  <a:pt x="100563" y="79905"/>
                  <a:pt x="100563" y="79905"/>
                </a:cubicBezTo>
                <a:cubicBezTo>
                  <a:pt x="96056" y="81035"/>
                  <a:pt x="96056" y="81035"/>
                  <a:pt x="96056" y="81035"/>
                </a:cubicBezTo>
                <a:cubicBezTo>
                  <a:pt x="39718" y="24282"/>
                  <a:pt x="39718" y="24282"/>
                  <a:pt x="39718" y="24282"/>
                </a:cubicBezTo>
                <a:lnTo>
                  <a:pt x="42253" y="21458"/>
                </a:lnTo>
                <a:close/>
                <a:moveTo>
                  <a:pt x="35774" y="27952"/>
                </a:moveTo>
                <a:cubicBezTo>
                  <a:pt x="92676" y="84988"/>
                  <a:pt x="92676" y="84988"/>
                  <a:pt x="92676" y="84988"/>
                </a:cubicBezTo>
                <a:cubicBezTo>
                  <a:pt x="92676" y="92611"/>
                  <a:pt x="92676" y="92611"/>
                  <a:pt x="92676" y="92611"/>
                </a:cubicBezTo>
                <a:cubicBezTo>
                  <a:pt x="85352" y="92611"/>
                  <a:pt x="85352" y="92611"/>
                  <a:pt x="85352" y="92611"/>
                </a:cubicBezTo>
                <a:cubicBezTo>
                  <a:pt x="27887" y="35858"/>
                  <a:pt x="27887" y="35858"/>
                  <a:pt x="27887" y="35858"/>
                </a:cubicBezTo>
                <a:lnTo>
                  <a:pt x="35774" y="27952"/>
                </a:lnTo>
                <a:close/>
                <a:moveTo>
                  <a:pt x="5352" y="25976"/>
                </a:moveTo>
                <a:cubicBezTo>
                  <a:pt x="5352" y="25976"/>
                  <a:pt x="5352" y="25411"/>
                  <a:pt x="5633" y="25129"/>
                </a:cubicBezTo>
                <a:cubicBezTo>
                  <a:pt x="25070" y="5647"/>
                  <a:pt x="25070" y="5647"/>
                  <a:pt x="25070" y="5647"/>
                </a:cubicBezTo>
                <a:cubicBezTo>
                  <a:pt x="25352" y="5364"/>
                  <a:pt x="25633" y="5364"/>
                  <a:pt x="25915" y="5364"/>
                </a:cubicBezTo>
                <a:cubicBezTo>
                  <a:pt x="26197" y="5364"/>
                  <a:pt x="26478" y="5364"/>
                  <a:pt x="26760" y="5647"/>
                </a:cubicBezTo>
                <a:cubicBezTo>
                  <a:pt x="38591" y="17788"/>
                  <a:pt x="38591" y="17788"/>
                  <a:pt x="38591" y="17788"/>
                </a:cubicBezTo>
                <a:cubicBezTo>
                  <a:pt x="17464" y="38964"/>
                  <a:pt x="17464" y="38964"/>
                  <a:pt x="17464" y="38964"/>
                </a:cubicBezTo>
                <a:cubicBezTo>
                  <a:pt x="5633" y="26823"/>
                  <a:pt x="5633" y="26823"/>
                  <a:pt x="5633" y="26823"/>
                </a:cubicBezTo>
                <a:cubicBezTo>
                  <a:pt x="5352" y="26541"/>
                  <a:pt x="5352" y="26258"/>
                  <a:pt x="5352" y="25976"/>
                </a:cubicBezTo>
                <a:close/>
                <a:moveTo>
                  <a:pt x="24225" y="39529"/>
                </a:moveTo>
                <a:cubicBezTo>
                  <a:pt x="81408" y="96000"/>
                  <a:pt x="81408" y="96000"/>
                  <a:pt x="81408" y="96000"/>
                </a:cubicBezTo>
                <a:cubicBezTo>
                  <a:pt x="79718" y="101647"/>
                  <a:pt x="79718" y="101647"/>
                  <a:pt x="79718" y="101647"/>
                </a:cubicBezTo>
                <a:cubicBezTo>
                  <a:pt x="21126" y="42635"/>
                  <a:pt x="21126" y="42635"/>
                  <a:pt x="21126" y="42635"/>
                </a:cubicBezTo>
                <a:lnTo>
                  <a:pt x="24225" y="39529"/>
                </a:lnTo>
                <a:close/>
              </a:path>
            </a:pathLst>
          </a:custGeom>
          <a:solidFill>
            <a:schemeClr val="tx1"/>
          </a:solidFill>
          <a:ln>
            <a:noFill/>
          </a:ln>
        </p:spPr>
        <p:txBody>
          <a:bodyPr lIns="121900" tIns="60933" rIns="121900" bIns="60933" anchor="t" anchorCtr="0">
            <a:noAutofit/>
          </a:bodyPr>
          <a:lstStyle/>
          <a:p>
            <a:endParaRPr>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32" name="Shape 447出自【趣你的PPT】(微信:qunideppt)：最优质的PPT资源库"/>
          <p:cNvGrpSpPr/>
          <p:nvPr/>
        </p:nvGrpSpPr>
        <p:grpSpPr>
          <a:xfrm>
            <a:off x="9665823" y="2965627"/>
            <a:ext cx="378682" cy="792868"/>
            <a:chOff x="7096125" y="1027112"/>
            <a:chExt cx="203199" cy="425449"/>
          </a:xfrm>
          <a:solidFill>
            <a:schemeClr val="bg1"/>
          </a:solidFill>
        </p:grpSpPr>
        <p:sp>
          <p:nvSpPr>
            <p:cNvPr id="35" name="出自【趣你的PPT】(微信:qunideppt)：最优质的PPT资源库"/>
            <p:cNvSpPr/>
            <p:nvPr/>
          </p:nvSpPr>
          <p:spPr>
            <a:xfrm>
              <a:off x="7096125" y="1211262"/>
              <a:ext cx="203199" cy="241299"/>
            </a:xfrm>
            <a:custGeom>
              <a:avLst/>
              <a:gdLst/>
              <a:ahLst/>
              <a:cxnLst/>
              <a:rect l="0" t="0" r="0" b="0"/>
              <a:pathLst>
                <a:path w="120000" h="120000" extrusionOk="0">
                  <a:moveTo>
                    <a:pt x="120000" y="16929"/>
                  </a:moveTo>
                  <a:cubicBezTo>
                    <a:pt x="120000" y="4979"/>
                    <a:pt x="120000" y="4979"/>
                    <a:pt x="120000" y="4979"/>
                  </a:cubicBezTo>
                  <a:cubicBezTo>
                    <a:pt x="120000" y="2489"/>
                    <a:pt x="117623" y="0"/>
                    <a:pt x="114653" y="0"/>
                  </a:cubicBezTo>
                  <a:cubicBezTo>
                    <a:pt x="111089" y="0"/>
                    <a:pt x="108712" y="2489"/>
                    <a:pt x="108712" y="4979"/>
                  </a:cubicBezTo>
                  <a:cubicBezTo>
                    <a:pt x="108712" y="16929"/>
                    <a:pt x="108712" y="16929"/>
                    <a:pt x="108712" y="16929"/>
                  </a:cubicBezTo>
                  <a:cubicBezTo>
                    <a:pt x="108712" y="39834"/>
                    <a:pt x="86732" y="58755"/>
                    <a:pt x="60000" y="58755"/>
                  </a:cubicBezTo>
                  <a:cubicBezTo>
                    <a:pt x="32673" y="58755"/>
                    <a:pt x="10693" y="39834"/>
                    <a:pt x="10693" y="16929"/>
                  </a:cubicBezTo>
                  <a:cubicBezTo>
                    <a:pt x="10693" y="4979"/>
                    <a:pt x="10693" y="4979"/>
                    <a:pt x="10693" y="4979"/>
                  </a:cubicBezTo>
                  <a:cubicBezTo>
                    <a:pt x="10693" y="2489"/>
                    <a:pt x="8316" y="0"/>
                    <a:pt x="5346" y="0"/>
                  </a:cubicBezTo>
                  <a:cubicBezTo>
                    <a:pt x="2376" y="0"/>
                    <a:pt x="0" y="2489"/>
                    <a:pt x="0" y="4979"/>
                  </a:cubicBezTo>
                  <a:cubicBezTo>
                    <a:pt x="0" y="16929"/>
                    <a:pt x="0" y="16929"/>
                    <a:pt x="0" y="16929"/>
                  </a:cubicBezTo>
                  <a:cubicBezTo>
                    <a:pt x="0" y="43319"/>
                    <a:pt x="23762" y="65228"/>
                    <a:pt x="54059" y="67717"/>
                  </a:cubicBezTo>
                  <a:cubicBezTo>
                    <a:pt x="54059" y="91120"/>
                    <a:pt x="54059" y="91120"/>
                    <a:pt x="54059" y="91120"/>
                  </a:cubicBezTo>
                  <a:cubicBezTo>
                    <a:pt x="32673" y="91120"/>
                    <a:pt x="32673" y="91120"/>
                    <a:pt x="32673" y="91120"/>
                  </a:cubicBezTo>
                  <a:cubicBezTo>
                    <a:pt x="22574" y="91120"/>
                    <a:pt x="15445" y="97593"/>
                    <a:pt x="15445" y="105560"/>
                  </a:cubicBezTo>
                  <a:cubicBezTo>
                    <a:pt x="15445" y="115518"/>
                    <a:pt x="15445" y="115518"/>
                    <a:pt x="15445" y="115518"/>
                  </a:cubicBezTo>
                  <a:cubicBezTo>
                    <a:pt x="15445" y="118008"/>
                    <a:pt x="17821" y="120000"/>
                    <a:pt x="20792" y="120000"/>
                  </a:cubicBezTo>
                  <a:cubicBezTo>
                    <a:pt x="98613" y="120000"/>
                    <a:pt x="98613" y="120000"/>
                    <a:pt x="98613" y="120000"/>
                  </a:cubicBezTo>
                  <a:cubicBezTo>
                    <a:pt x="102178" y="120000"/>
                    <a:pt x="104554" y="118008"/>
                    <a:pt x="104554" y="115518"/>
                  </a:cubicBezTo>
                  <a:cubicBezTo>
                    <a:pt x="104554" y="106058"/>
                    <a:pt x="104554" y="106058"/>
                    <a:pt x="104554" y="106058"/>
                  </a:cubicBezTo>
                  <a:cubicBezTo>
                    <a:pt x="104554" y="97593"/>
                    <a:pt x="96831" y="91120"/>
                    <a:pt x="87326" y="91120"/>
                  </a:cubicBezTo>
                  <a:cubicBezTo>
                    <a:pt x="65346" y="91120"/>
                    <a:pt x="65346" y="91120"/>
                    <a:pt x="65346" y="91120"/>
                  </a:cubicBezTo>
                  <a:cubicBezTo>
                    <a:pt x="65346" y="67717"/>
                    <a:pt x="65346" y="67717"/>
                    <a:pt x="65346" y="67717"/>
                  </a:cubicBezTo>
                  <a:cubicBezTo>
                    <a:pt x="96237" y="65228"/>
                    <a:pt x="120000" y="43319"/>
                    <a:pt x="120000" y="16929"/>
                  </a:cubicBezTo>
                  <a:close/>
                  <a:moveTo>
                    <a:pt x="93267" y="106058"/>
                  </a:moveTo>
                  <a:cubicBezTo>
                    <a:pt x="93267" y="110539"/>
                    <a:pt x="93267" y="110539"/>
                    <a:pt x="93267" y="110539"/>
                  </a:cubicBezTo>
                  <a:cubicBezTo>
                    <a:pt x="26732" y="110539"/>
                    <a:pt x="26732" y="110539"/>
                    <a:pt x="26732" y="110539"/>
                  </a:cubicBezTo>
                  <a:cubicBezTo>
                    <a:pt x="26732" y="105560"/>
                    <a:pt x="26732" y="105560"/>
                    <a:pt x="26732" y="105560"/>
                  </a:cubicBezTo>
                  <a:cubicBezTo>
                    <a:pt x="26732" y="102572"/>
                    <a:pt x="29108" y="100580"/>
                    <a:pt x="32673" y="100580"/>
                  </a:cubicBezTo>
                  <a:cubicBezTo>
                    <a:pt x="87326" y="100580"/>
                    <a:pt x="87326" y="100580"/>
                    <a:pt x="87326" y="100580"/>
                  </a:cubicBezTo>
                  <a:cubicBezTo>
                    <a:pt x="90891" y="100580"/>
                    <a:pt x="93267" y="103070"/>
                    <a:pt x="93267" y="106058"/>
                  </a:cubicBezTo>
                  <a:close/>
                </a:path>
              </a:pathLst>
            </a:custGeom>
            <a:grpFill/>
            <a:ln>
              <a:noFill/>
            </a:ln>
          </p:spPr>
          <p:txBody>
            <a:bodyPr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6" name="出自【趣你的PPT】(微信:qunideppt)：最优质的PPT资源库"/>
            <p:cNvSpPr/>
            <p:nvPr/>
          </p:nvSpPr>
          <p:spPr>
            <a:xfrm>
              <a:off x="7135813" y="1027112"/>
              <a:ext cx="123824" cy="282574"/>
            </a:xfrm>
            <a:custGeom>
              <a:avLst/>
              <a:gdLst/>
              <a:ahLst/>
              <a:cxnLst/>
              <a:rect l="0" t="0" r="0" b="0"/>
              <a:pathLst>
                <a:path w="120000" h="120000" extrusionOk="0">
                  <a:moveTo>
                    <a:pt x="60000" y="120000"/>
                  </a:moveTo>
                  <a:cubicBezTo>
                    <a:pt x="92903" y="120000"/>
                    <a:pt x="120000" y="108042"/>
                    <a:pt x="120000" y="93096"/>
                  </a:cubicBezTo>
                  <a:cubicBezTo>
                    <a:pt x="120000" y="26903"/>
                    <a:pt x="120000" y="26903"/>
                    <a:pt x="120000" y="26903"/>
                  </a:cubicBezTo>
                  <a:cubicBezTo>
                    <a:pt x="120000" y="11957"/>
                    <a:pt x="92903" y="0"/>
                    <a:pt x="60000" y="0"/>
                  </a:cubicBezTo>
                  <a:cubicBezTo>
                    <a:pt x="27096" y="0"/>
                    <a:pt x="0" y="11957"/>
                    <a:pt x="0" y="26903"/>
                  </a:cubicBezTo>
                  <a:cubicBezTo>
                    <a:pt x="0" y="93096"/>
                    <a:pt x="0" y="93096"/>
                    <a:pt x="0" y="93096"/>
                  </a:cubicBezTo>
                  <a:cubicBezTo>
                    <a:pt x="0" y="108042"/>
                    <a:pt x="27096" y="120000"/>
                    <a:pt x="60000" y="120000"/>
                  </a:cubicBezTo>
                  <a:close/>
                  <a:moveTo>
                    <a:pt x="18387" y="26903"/>
                  </a:moveTo>
                  <a:cubicBezTo>
                    <a:pt x="18387" y="16654"/>
                    <a:pt x="36774" y="8113"/>
                    <a:pt x="60000" y="8113"/>
                  </a:cubicBezTo>
                  <a:cubicBezTo>
                    <a:pt x="83225" y="8113"/>
                    <a:pt x="101612" y="16654"/>
                    <a:pt x="101612" y="26903"/>
                  </a:cubicBezTo>
                  <a:cubicBezTo>
                    <a:pt x="101612" y="93096"/>
                    <a:pt x="101612" y="93096"/>
                    <a:pt x="101612" y="93096"/>
                  </a:cubicBezTo>
                  <a:cubicBezTo>
                    <a:pt x="101612" y="103772"/>
                    <a:pt x="83225" y="111886"/>
                    <a:pt x="60000" y="111886"/>
                  </a:cubicBezTo>
                  <a:cubicBezTo>
                    <a:pt x="36774" y="111886"/>
                    <a:pt x="18387" y="103772"/>
                    <a:pt x="18387" y="93096"/>
                  </a:cubicBezTo>
                  <a:lnTo>
                    <a:pt x="18387" y="26903"/>
                  </a:lnTo>
                  <a:close/>
                </a:path>
              </a:pathLst>
            </a:custGeom>
            <a:grpFill/>
            <a:ln>
              <a:noFill/>
            </a:ln>
          </p:spPr>
          <p:txBody>
            <a:bodyPr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47" name="出自【趣你的PPT】(微信:qunideppt)：最优质的PPT资源库"/>
          <p:cNvSpPr/>
          <p:nvPr/>
        </p:nvSpPr>
        <p:spPr>
          <a:xfrm rot="8100000">
            <a:off x="4397009" y="2708979"/>
            <a:ext cx="1425183" cy="1377348"/>
          </a:xfrm>
          <a:prstGeom prst="teardrop">
            <a:avLst>
              <a:gd name="adj" fmla="val 8690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000" b="0" i="0" u="none" strike="noStrike" kern="1200" cap="none" spc="0" normalizeH="0" baseline="0" noProof="0" dirty="0">
              <a:ln>
                <a:noFill/>
              </a:ln>
              <a:solidFill>
                <a:prstClr val="white"/>
              </a:solidFill>
              <a:effectLst/>
              <a:uLnTx/>
              <a:uFillTx/>
              <a:latin typeface="等线" panose="02010600030101010101" charset="-122"/>
              <a:ea typeface="+mn-ea"/>
              <a:cs typeface="+mn-cs"/>
            </a:endParaRPr>
          </a:p>
        </p:txBody>
      </p:sp>
      <p:grpSp>
        <p:nvGrpSpPr>
          <p:cNvPr id="2" name="组合 1"/>
          <p:cNvGrpSpPr/>
          <p:nvPr/>
        </p:nvGrpSpPr>
        <p:grpSpPr>
          <a:xfrm>
            <a:off x="1628140" y="2369820"/>
            <a:ext cx="1983740" cy="1983740"/>
            <a:chOff x="2537" y="1788"/>
            <a:chExt cx="3124" cy="3124"/>
          </a:xfrm>
        </p:grpSpPr>
        <p:sp>
          <p:nvSpPr>
            <p:cNvPr id="44" name="出自【趣你的PPT】(微信:qunideppt)：最优质的PPT资源库"/>
            <p:cNvSpPr/>
            <p:nvPr/>
          </p:nvSpPr>
          <p:spPr>
            <a:xfrm rot="8100000">
              <a:off x="2537" y="1788"/>
              <a:ext cx="3125" cy="3125"/>
            </a:xfrm>
            <a:prstGeom prst="teardrop">
              <a:avLst>
                <a:gd name="adj" fmla="val 8690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000" b="0" i="0" u="none" strike="noStrike" kern="1200" cap="none" spc="0" normalizeH="0" baseline="0" noProof="0" dirty="0">
                <a:ln>
                  <a:noFill/>
                </a:ln>
                <a:solidFill>
                  <a:prstClr val="white"/>
                </a:solidFill>
                <a:effectLst/>
                <a:uLnTx/>
                <a:uFillTx/>
                <a:latin typeface="等线" panose="02010600030101010101" charset="-122"/>
                <a:ea typeface="+mn-ea"/>
                <a:cs typeface="+mn-cs"/>
              </a:endParaRPr>
            </a:p>
          </p:txBody>
        </p:sp>
        <p:sp>
          <p:nvSpPr>
            <p:cNvPr id="20" name="文本框 19"/>
            <p:cNvSpPr txBox="1"/>
            <p:nvPr/>
          </p:nvSpPr>
          <p:spPr>
            <a:xfrm>
              <a:off x="3353" y="2583"/>
              <a:ext cx="2295" cy="1696"/>
            </a:xfrm>
            <a:prstGeom prst="rect">
              <a:avLst/>
            </a:prstGeom>
            <a:noFill/>
          </p:spPr>
          <p:txBody>
            <a:bodyPr wrap="square" rtlCol="0">
              <a:spAutoFit/>
            </a:bodyPr>
            <a:lstStyle/>
            <a:p>
              <a:r>
                <a:rPr lang="zh-CN" altLang="en-US" sz="3200" b="1" dirty="0" smtClean="0">
                  <a:solidFill>
                    <a:schemeClr val="bg1"/>
                  </a:solidFill>
                  <a:latin typeface="黑体" panose="02010609060101010101" pitchFamily="49" charset="-122"/>
                  <a:ea typeface="黑体" panose="02010609060101010101" pitchFamily="49" charset="-122"/>
                </a:rPr>
                <a:t>基本</a:t>
              </a:r>
              <a:endParaRPr lang="en-US" altLang="zh-CN" sz="3200" b="1" dirty="0" smtClean="0">
                <a:solidFill>
                  <a:schemeClr val="bg1"/>
                </a:solidFill>
                <a:latin typeface="黑体" panose="02010609060101010101" pitchFamily="49" charset="-122"/>
                <a:ea typeface="黑体" panose="02010609060101010101" pitchFamily="49" charset="-122"/>
              </a:endParaRPr>
            </a:p>
            <a:p>
              <a:r>
                <a:rPr lang="zh-CN" altLang="en-US" sz="3200" b="1" dirty="0" smtClean="0">
                  <a:solidFill>
                    <a:schemeClr val="bg1"/>
                  </a:solidFill>
                  <a:latin typeface="黑体" panose="02010609060101010101" pitchFamily="49" charset="-122"/>
                  <a:ea typeface="黑体" panose="02010609060101010101" pitchFamily="49" charset="-122"/>
                </a:rPr>
                <a:t>要求</a:t>
              </a:r>
              <a:endParaRPr lang="zh-CN" altLang="en-US" sz="3200" b="1" dirty="0">
                <a:solidFill>
                  <a:schemeClr val="bg1"/>
                </a:solidFill>
                <a:latin typeface="黑体" panose="02010609060101010101" pitchFamily="49" charset="-122"/>
                <a:ea typeface="黑体" panose="02010609060101010101" pitchFamily="49" charset="-122"/>
              </a:endParaRPr>
            </a:p>
          </p:txBody>
        </p:sp>
      </p:grpSp>
      <p:sp>
        <p:nvSpPr>
          <p:cNvPr id="21" name="文本框 20"/>
          <p:cNvSpPr txBox="1"/>
          <p:nvPr/>
        </p:nvSpPr>
        <p:spPr>
          <a:xfrm>
            <a:off x="4569183" y="3120472"/>
            <a:ext cx="1457240" cy="584775"/>
          </a:xfrm>
          <a:prstGeom prst="rect">
            <a:avLst/>
          </a:prstGeom>
          <a:noFill/>
        </p:spPr>
        <p:txBody>
          <a:bodyPr wrap="square" rtlCol="0">
            <a:spAutoFit/>
          </a:bodyPr>
          <a:lstStyle/>
          <a:p>
            <a:r>
              <a:rPr lang="zh-CN" altLang="en-US" sz="3200" b="1" dirty="0">
                <a:solidFill>
                  <a:schemeClr val="bg1"/>
                </a:solidFill>
                <a:latin typeface="黑体" panose="02010609060101010101" pitchFamily="49" charset="-122"/>
                <a:ea typeface="黑体" panose="02010609060101010101" pitchFamily="49" charset="-122"/>
              </a:rPr>
              <a:t>优质</a:t>
            </a:r>
            <a:endParaRPr lang="zh-CN" altLang="en-US" sz="3200" b="1" dirty="0">
              <a:solidFill>
                <a:schemeClr val="bg1"/>
              </a:solidFill>
              <a:latin typeface="黑体" panose="02010609060101010101" pitchFamily="49" charset="-122"/>
              <a:ea typeface="黑体" panose="02010609060101010101" pitchFamily="49" charset="-122"/>
            </a:endParaRPr>
          </a:p>
        </p:txBody>
      </p:sp>
      <p:sp>
        <p:nvSpPr>
          <p:cNvPr id="27" name="出自【趣你的PPT】(微信:qunideppt)：最优质的PPT资源库"/>
          <p:cNvSpPr/>
          <p:nvPr/>
        </p:nvSpPr>
        <p:spPr>
          <a:xfrm rot="8100000">
            <a:off x="6517909" y="2772478"/>
            <a:ext cx="1425183" cy="1377348"/>
          </a:xfrm>
          <a:prstGeom prst="teardrop">
            <a:avLst>
              <a:gd name="adj" fmla="val 8690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000" b="0" i="0" u="none" strike="noStrike" kern="1200" cap="none" spc="0" normalizeH="0" baseline="0" noProof="0" dirty="0">
              <a:ln>
                <a:noFill/>
              </a:ln>
              <a:solidFill>
                <a:prstClr val="white"/>
              </a:solidFill>
              <a:effectLst/>
              <a:uLnTx/>
              <a:uFillTx/>
              <a:latin typeface="等线" panose="02010600030101010101" charset="-122"/>
              <a:ea typeface="+mn-ea"/>
              <a:cs typeface="+mn-cs"/>
            </a:endParaRPr>
          </a:p>
        </p:txBody>
      </p:sp>
      <p:sp>
        <p:nvSpPr>
          <p:cNvPr id="28" name="文本框 20"/>
          <p:cNvSpPr txBox="1"/>
          <p:nvPr/>
        </p:nvSpPr>
        <p:spPr>
          <a:xfrm>
            <a:off x="6715483" y="3183971"/>
            <a:ext cx="1457240" cy="584775"/>
          </a:xfrm>
          <a:prstGeom prst="rect">
            <a:avLst/>
          </a:prstGeom>
          <a:noFill/>
        </p:spPr>
        <p:txBody>
          <a:bodyPr wrap="square" rtlCol="0">
            <a:spAutoFit/>
          </a:bodyPr>
          <a:lstStyle/>
          <a:p>
            <a:r>
              <a:rPr lang="zh-CN" altLang="en-US" sz="3200" b="1" dirty="0" smtClean="0">
                <a:solidFill>
                  <a:schemeClr val="bg1"/>
                </a:solidFill>
                <a:latin typeface="黑体" panose="02010609060101010101" pitchFamily="49" charset="-122"/>
                <a:ea typeface="黑体" panose="02010609060101010101" pitchFamily="49" charset="-122"/>
              </a:rPr>
              <a:t>生态</a:t>
            </a:r>
            <a:endParaRPr lang="zh-CN" altLang="en-US" sz="3200" b="1" dirty="0">
              <a:solidFill>
                <a:schemeClr val="bg1"/>
              </a:solidFill>
              <a:latin typeface="黑体" panose="02010609060101010101" pitchFamily="49" charset="-122"/>
              <a:ea typeface="黑体" panose="02010609060101010101" pitchFamily="49" charset="-122"/>
            </a:endParaRPr>
          </a:p>
        </p:txBody>
      </p:sp>
      <p:sp>
        <p:nvSpPr>
          <p:cNvPr id="29" name="出自【趣你的PPT】(微信:qunideppt)：最优质的PPT资源库"/>
          <p:cNvSpPr/>
          <p:nvPr/>
        </p:nvSpPr>
        <p:spPr>
          <a:xfrm rot="8100000">
            <a:off x="8511809" y="2759778"/>
            <a:ext cx="1425183" cy="1377348"/>
          </a:xfrm>
          <a:prstGeom prst="teardrop">
            <a:avLst>
              <a:gd name="adj" fmla="val 8690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000" b="0" i="0" u="none" strike="noStrike" kern="1200" cap="none" spc="0" normalizeH="0" baseline="0" noProof="0" dirty="0">
              <a:ln>
                <a:noFill/>
              </a:ln>
              <a:solidFill>
                <a:prstClr val="white"/>
              </a:solidFill>
              <a:effectLst/>
              <a:uLnTx/>
              <a:uFillTx/>
              <a:latin typeface="等线" panose="02010600030101010101" charset="-122"/>
              <a:ea typeface="+mn-ea"/>
              <a:cs typeface="+mn-cs"/>
            </a:endParaRPr>
          </a:p>
        </p:txBody>
      </p:sp>
      <p:sp>
        <p:nvSpPr>
          <p:cNvPr id="30" name="文本框 20"/>
          <p:cNvSpPr txBox="1"/>
          <p:nvPr/>
        </p:nvSpPr>
        <p:spPr>
          <a:xfrm>
            <a:off x="8722083" y="3171271"/>
            <a:ext cx="1457240" cy="584775"/>
          </a:xfrm>
          <a:prstGeom prst="rect">
            <a:avLst/>
          </a:prstGeom>
          <a:noFill/>
        </p:spPr>
        <p:txBody>
          <a:bodyPr wrap="square" rtlCol="0">
            <a:spAutoFit/>
          </a:bodyPr>
          <a:lstStyle/>
          <a:p>
            <a:r>
              <a:rPr lang="zh-CN" altLang="en-US" sz="3200" b="1" dirty="0" smtClean="0">
                <a:solidFill>
                  <a:schemeClr val="bg1"/>
                </a:solidFill>
                <a:latin typeface="黑体" panose="02010609060101010101" pitchFamily="49" charset="-122"/>
                <a:ea typeface="黑体" panose="02010609060101010101" pitchFamily="49" charset="-122"/>
              </a:rPr>
              <a:t>环保</a:t>
            </a:r>
            <a:endParaRPr lang="zh-CN" altLang="en-US" sz="3200" b="1" dirty="0">
              <a:solidFill>
                <a:schemeClr val="bg1"/>
              </a:solidFill>
              <a:latin typeface="黑体" panose="02010609060101010101" pitchFamily="49" charset="-122"/>
              <a:ea typeface="黑体" panose="02010609060101010101" pitchFamily="49" charset="-122"/>
            </a:endParaRPr>
          </a:p>
        </p:txBody>
      </p:sp>
      <p:sp>
        <p:nvSpPr>
          <p:cNvPr id="37" name="文本框 19"/>
          <p:cNvSpPr txBox="1"/>
          <p:nvPr/>
        </p:nvSpPr>
        <p:spPr>
          <a:xfrm>
            <a:off x="10663843" y="1919861"/>
            <a:ext cx="1457240" cy="584775"/>
          </a:xfrm>
          <a:prstGeom prst="rect">
            <a:avLst/>
          </a:prstGeom>
          <a:noFill/>
        </p:spPr>
        <p:txBody>
          <a:bodyPr wrap="square" rtlCol="0">
            <a:spAutoFit/>
          </a:bodyPr>
          <a:lstStyle/>
          <a:p>
            <a:r>
              <a:rPr lang="zh-CN" altLang="en-US" sz="3200" b="1" dirty="0" smtClean="0">
                <a:solidFill>
                  <a:schemeClr val="bg1"/>
                </a:solidFill>
                <a:latin typeface="黑体" panose="02010609060101010101" pitchFamily="49" charset="-122"/>
                <a:ea typeface="黑体" panose="02010609060101010101" pitchFamily="49" charset="-122"/>
              </a:rPr>
              <a:t>绩效</a:t>
            </a:r>
            <a:endParaRPr lang="zh-CN" altLang="en-US" sz="3200" b="1" dirty="0">
              <a:solidFill>
                <a:schemeClr val="bg1"/>
              </a:solidFill>
              <a:latin typeface="黑体" panose="02010609060101010101" pitchFamily="49" charset="-122"/>
              <a:ea typeface="黑体" panose="02010609060101010101" pitchFamily="49" charset="-122"/>
            </a:endParaRPr>
          </a:p>
        </p:txBody>
      </p:sp>
      <p:pic>
        <p:nvPicPr>
          <p:cNvPr id="58374" name="图片 13" descr="中化logo"/>
          <p:cNvPicPr>
            <a:picLocks noChangeAspect="1"/>
          </p:cNvPicPr>
          <p:nvPr/>
        </p:nvPicPr>
        <p:blipFill>
          <a:blip r:embed="rId1">
            <a:clrChange>
              <a:clrFrom>
                <a:srgbClr val="FFFFFF"/>
              </a:clrFrom>
              <a:clrTo>
                <a:srgbClr val="FFFFFF">
                  <a:alpha val="0"/>
                </a:srgbClr>
              </a:clrTo>
            </a:clrChange>
          </a:blip>
          <a:stretch>
            <a:fillRect/>
          </a:stretch>
        </p:blipFill>
        <p:spPr>
          <a:xfrm>
            <a:off x="10946765" y="6003925"/>
            <a:ext cx="1143000" cy="760095"/>
          </a:xfrm>
          <a:prstGeom prst="rect">
            <a:avLst/>
          </a:prstGeom>
          <a:noFill/>
          <a:ln w="9525">
            <a:noFill/>
          </a:ln>
        </p:spPr>
      </p:pic>
      <p:sp>
        <p:nvSpPr>
          <p:cNvPr id="3" name="矩形 2"/>
          <p:cNvSpPr/>
          <p:nvPr/>
        </p:nvSpPr>
        <p:spPr>
          <a:xfrm>
            <a:off x="0" y="6764020"/>
            <a:ext cx="361505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nvSpPr>
        <p:spPr>
          <a:xfrm>
            <a:off x="3662045" y="6764020"/>
            <a:ext cx="361505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7320280" y="6758940"/>
            <a:ext cx="361505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flipV="1">
            <a:off x="9418955" y="495300"/>
            <a:ext cx="1598930"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矩形 12"/>
          <p:cNvSpPr/>
          <p:nvPr/>
        </p:nvSpPr>
        <p:spPr>
          <a:xfrm flipV="1">
            <a:off x="7399655" y="500380"/>
            <a:ext cx="1878330"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flipV="1">
            <a:off x="5403850" y="495300"/>
            <a:ext cx="183197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圆角矩形 4"/>
          <p:cNvSpPr/>
          <p:nvPr/>
        </p:nvSpPr>
        <p:spPr>
          <a:xfrm>
            <a:off x="3386455" y="1857375"/>
            <a:ext cx="7560945" cy="16033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600" b="1" i="0" u="none" strike="noStrike" kern="1200" cap="none" spc="0" normalizeH="0" baseline="0" noProof="0">
              <a:ln>
                <a:noFill/>
              </a:ln>
              <a:solidFill>
                <a:schemeClr val="lt1"/>
              </a:solidFill>
              <a:effectLst/>
              <a:uLnTx/>
              <a:uFillTx/>
              <a:latin typeface="+mn-lt"/>
              <a:ea typeface="+mn-ea"/>
              <a:cs typeface="+mn-cs"/>
            </a:endParaRPr>
          </a:p>
        </p:txBody>
      </p:sp>
      <p:sp>
        <p:nvSpPr>
          <p:cNvPr id="59395" name="TextBox 1"/>
          <p:cNvSpPr txBox="1"/>
          <p:nvPr/>
        </p:nvSpPr>
        <p:spPr>
          <a:xfrm>
            <a:off x="3180715" y="1786255"/>
            <a:ext cx="7589520" cy="2152015"/>
          </a:xfrm>
          <a:prstGeom prst="rect">
            <a:avLst/>
          </a:prstGeom>
          <a:noFill/>
          <a:ln w="9525">
            <a:noFill/>
          </a:ln>
        </p:spPr>
        <p:txBody>
          <a:bodyPr wrap="square" lIns="121917" tIns="60958" rIns="121917" bIns="60958">
            <a:spAutoFit/>
          </a:bodyPr>
          <a:p>
            <a:pPr>
              <a:lnSpc>
                <a:spcPct val="150000"/>
              </a:lnSpc>
              <a:buFont typeface="Arial" panose="020B0604020202020204" pitchFamily="34" charset="0"/>
            </a:pPr>
            <a:r>
              <a:rPr lang="en-US" altLang="zh-CN" sz="2200" dirty="0">
                <a:latin typeface="微软雅黑" panose="020B0503020204020204" pitchFamily="34" charset="-122"/>
                <a:ea typeface="微软雅黑" panose="020B0503020204020204" pitchFamily="34" charset="-122"/>
              </a:rPr>
              <a:t>      CCC</a:t>
            </a:r>
            <a:r>
              <a:rPr lang="zh-CN" altLang="en-US" sz="2200" dirty="0">
                <a:latin typeface="微软雅黑" panose="020B0503020204020204" pitchFamily="34" charset="-122"/>
                <a:ea typeface="微软雅黑" panose="020B0503020204020204" pitchFamily="34" charset="-122"/>
              </a:rPr>
              <a:t>强制性产品认证</a:t>
            </a:r>
            <a:endParaRPr lang="en-US" altLang="zh-CN" sz="2200" dirty="0">
              <a:latin typeface="微软雅黑" panose="020B0503020204020204" pitchFamily="34" charset="-122"/>
              <a:ea typeface="微软雅黑" panose="020B0503020204020204" pitchFamily="34" charset="-122"/>
            </a:endParaRPr>
          </a:p>
          <a:p>
            <a:pPr>
              <a:lnSpc>
                <a:spcPct val="150000"/>
              </a:lnSpc>
              <a:buFont typeface="Arial" panose="020B0604020202020204" pitchFamily="34" charset="0"/>
            </a:pPr>
            <a:r>
              <a:rPr lang="en-US" altLang="zh-CN" sz="2100" dirty="0">
                <a:latin typeface="Times New Roman" panose="02020603050405020304" pitchFamily="18" charset="0"/>
              </a:rPr>
              <a:t>        </a:t>
            </a:r>
            <a:r>
              <a:rPr lang="zh-CN" altLang="zh-CN" sz="2200" dirty="0">
                <a:latin typeface="微软雅黑" panose="020B0503020204020204" pitchFamily="34" charset="-122"/>
                <a:ea typeface="微软雅黑" panose="020B0503020204020204" pitchFamily="34" charset="-122"/>
              </a:rPr>
              <a:t>绿色</a:t>
            </a:r>
            <a:r>
              <a:rPr lang="zh-CN" altLang="en-US" sz="2200" dirty="0">
                <a:latin typeface="微软雅黑" panose="020B0503020204020204" pitchFamily="34" charset="-122"/>
                <a:ea typeface="微软雅黑" panose="020B0503020204020204" pitchFamily="34" charset="-122"/>
              </a:rPr>
              <a:t>、低碳产品认证、环保生态肥料认证、服务认证</a:t>
            </a:r>
            <a:endParaRPr lang="en-US" altLang="zh-CN" sz="2200" dirty="0">
              <a:latin typeface="微软雅黑" panose="020B0503020204020204" pitchFamily="34" charset="-122"/>
              <a:ea typeface="微软雅黑" panose="020B0503020204020204" pitchFamily="34" charset="-122"/>
            </a:endParaRPr>
          </a:p>
          <a:p>
            <a:pPr>
              <a:lnSpc>
                <a:spcPct val="150000"/>
              </a:lnSpc>
            </a:pPr>
            <a:r>
              <a:rPr lang="en-US" altLang="zh-CN" sz="2200" dirty="0">
                <a:latin typeface="微软雅黑" panose="020B0503020204020204" pitchFamily="34" charset="-122"/>
                <a:ea typeface="微软雅黑" panose="020B0503020204020204" pitchFamily="34" charset="-122"/>
              </a:rPr>
              <a:t>      </a:t>
            </a:r>
            <a:r>
              <a:rPr lang="zh-CN" altLang="zh-CN" sz="2200" dirty="0">
                <a:latin typeface="微软雅黑" panose="020B0503020204020204" pitchFamily="34" charset="-122"/>
                <a:ea typeface="微软雅黑" panose="020B0503020204020204" pitchFamily="34" charset="-122"/>
              </a:rPr>
              <a:t>质量、环境、职业健康安全、能源等管理体系认证</a:t>
            </a:r>
            <a:endParaRPr lang="en-US" altLang="zh-CN" sz="2200" dirty="0">
              <a:latin typeface="微软雅黑" panose="020B0503020204020204" pitchFamily="34" charset="-122"/>
              <a:ea typeface="微软雅黑" panose="020B0503020204020204" pitchFamily="34" charset="-122"/>
            </a:endParaRPr>
          </a:p>
          <a:p>
            <a:pPr>
              <a:lnSpc>
                <a:spcPct val="150000"/>
              </a:lnSpc>
              <a:buFont typeface="Arial" panose="020B0604020202020204" pitchFamily="34" charset="0"/>
            </a:pPr>
            <a:r>
              <a:rPr lang="en-US" altLang="zh-CN" sz="2200" dirty="0">
                <a:latin typeface="微软雅黑" panose="020B0503020204020204" pitchFamily="34" charset="-122"/>
                <a:ea typeface="微软雅黑" panose="020B0503020204020204" pitchFamily="34" charset="-122"/>
              </a:rPr>
              <a:t>   </a:t>
            </a:r>
            <a:endParaRPr lang="zh-CN" altLang="en-US" sz="2200" dirty="0">
              <a:latin typeface="微软雅黑" panose="020B0503020204020204" pitchFamily="34" charset="-122"/>
              <a:ea typeface="微软雅黑" panose="020B0503020204020204" pitchFamily="34" charset="-122"/>
            </a:endParaRPr>
          </a:p>
        </p:txBody>
      </p:sp>
      <p:sp>
        <p:nvSpPr>
          <p:cNvPr id="6" name="圆角矩形 5"/>
          <p:cNvSpPr/>
          <p:nvPr/>
        </p:nvSpPr>
        <p:spPr>
          <a:xfrm>
            <a:off x="3385820" y="3786505"/>
            <a:ext cx="7560945" cy="266255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600" b="1" i="0" u="none" strike="noStrike" kern="1200" cap="none" spc="0" normalizeH="0" baseline="0" noProof="0">
              <a:ln>
                <a:noFill/>
              </a:ln>
              <a:solidFill>
                <a:schemeClr val="lt1"/>
              </a:solidFill>
              <a:effectLst/>
              <a:uLnTx/>
              <a:uFillTx/>
              <a:latin typeface="+mn-lt"/>
              <a:ea typeface="+mn-ea"/>
              <a:cs typeface="+mn-cs"/>
            </a:endParaRPr>
          </a:p>
        </p:txBody>
      </p:sp>
      <p:sp>
        <p:nvSpPr>
          <p:cNvPr id="59405" name="TextBox 5"/>
          <p:cNvSpPr txBox="1"/>
          <p:nvPr/>
        </p:nvSpPr>
        <p:spPr>
          <a:xfrm>
            <a:off x="3596005" y="3786505"/>
            <a:ext cx="7258685" cy="2659380"/>
          </a:xfrm>
          <a:prstGeom prst="rect">
            <a:avLst/>
          </a:prstGeom>
          <a:noFill/>
          <a:ln w="9525">
            <a:noFill/>
          </a:ln>
        </p:spPr>
        <p:txBody>
          <a:bodyPr wrap="square" lIns="121917" tIns="60958" rIns="121917" bIns="60958">
            <a:spAutoFit/>
          </a:bodyPr>
          <a:p>
            <a:pPr>
              <a:lnSpc>
                <a:spcPct val="150000"/>
              </a:lnSpc>
            </a:pPr>
            <a:r>
              <a:rPr lang="zh-CN" altLang="en-US" sz="2200" dirty="0">
                <a:latin typeface="微软雅黑" panose="020B0503020204020204" pitchFamily="34" charset="-122"/>
                <a:ea typeface="微软雅黑" panose="020B0503020204020204" pitchFamily="34" charset="-122"/>
              </a:rPr>
              <a:t>绿色制造体系评价、全生命周期评价、温室气体核查、碳足迹核算、责任关怀二方评估、节水评价、节能诊断服务、中石化易</a:t>
            </a:r>
            <a:r>
              <a:rPr lang="zh-CN" altLang="zh-CN" sz="2200" dirty="0">
                <a:latin typeface="微软雅黑" panose="020B0503020204020204" pitchFamily="34" charset="-122"/>
                <a:ea typeface="微软雅黑" panose="020B0503020204020204" pitchFamily="34" charset="-122"/>
              </a:rPr>
              <a:t>派客电子商务平台技术评价</a:t>
            </a:r>
            <a:r>
              <a:rPr lang="zh-CN" altLang="en-US" sz="2200" dirty="0">
                <a:latin typeface="微软雅黑" panose="020B0503020204020204" pitchFamily="34" charset="-122"/>
                <a:ea typeface="微软雅黑" panose="020B0503020204020204" pitchFamily="34" charset="-122"/>
              </a:rPr>
              <a:t>、化工装置拆除能力等级评价、课题研究、标准制定、技术服务指导、培训</a:t>
            </a:r>
            <a:r>
              <a:rPr lang="zh-CN" altLang="en-US" sz="2200" dirty="0">
                <a:latin typeface="微软雅黑" panose="020B0503020204020204" pitchFamily="34" charset="-122"/>
                <a:ea typeface="微软雅黑" panose="020B0503020204020204" pitchFamily="34" charset="-122"/>
                <a:sym typeface="+mn-ea"/>
              </a:rPr>
              <a:t>、全国生态环保优质农业投入品（化工产品）评价</a:t>
            </a:r>
            <a:endParaRPr lang="zh-CN" altLang="en-US" sz="2200" dirty="0">
              <a:latin typeface="微软雅黑" panose="020B0503020204020204" pitchFamily="34" charset="-122"/>
              <a:ea typeface="微软雅黑" panose="020B0503020204020204" pitchFamily="34" charset="-122"/>
              <a:sym typeface="+mn-ea"/>
            </a:endParaRPr>
          </a:p>
        </p:txBody>
      </p:sp>
      <p:sp>
        <p:nvSpPr>
          <p:cNvPr id="7" name="TextBox 5"/>
          <p:cNvSpPr txBox="1">
            <a:spLocks noChangeArrowheads="1"/>
          </p:cNvSpPr>
          <p:nvPr/>
        </p:nvSpPr>
        <p:spPr bwMode="auto">
          <a:xfrm>
            <a:off x="1027430" y="261303"/>
            <a:ext cx="2376170" cy="551180"/>
          </a:xfrm>
          <a:prstGeom prst="rect">
            <a:avLst/>
          </a:prstGeom>
          <a:noFill/>
          <a:ln w="9525">
            <a:noFill/>
            <a:miter lim="800000"/>
          </a:ln>
        </p:spPr>
        <p:txBody>
          <a:bodyPr wrap="none" lIns="121917" tIns="60958" rIns="121917" bIns="60958">
            <a:spAutoFit/>
          </a:bodyPr>
          <a:p>
            <a:pPr marR="0" defTabSz="914400">
              <a:buClrTx/>
              <a:buSzTx/>
              <a:buFontTx/>
              <a:defRPr/>
            </a:pPr>
            <a:r>
              <a:rPr kumimoji="0" lang="zh-CN" altLang="en-US" sz="2800" kern="0" cap="none" spc="0" normalizeH="0" baseline="0" noProof="0" dirty="0" smtClean="0">
                <a:solidFill>
                  <a:schemeClr val="tx1"/>
                </a:solidFill>
                <a:latin typeface="微软雅黑" panose="020B0503020204020204" pitchFamily="34" charset="-122"/>
                <a:ea typeface="微软雅黑" panose="020B0503020204020204" pitchFamily="34" charset="-122"/>
                <a:cs typeface="+mn-cs"/>
              </a:rPr>
              <a:t>公司主要业务</a:t>
            </a:r>
            <a:endParaRPr kumimoji="0" lang="zh-CN" altLang="en-US" sz="2800" kern="0" cap="none" spc="0" normalizeH="0" baseline="0" noProof="0" dirty="0" smtClean="0">
              <a:solidFill>
                <a:schemeClr val="tx1"/>
              </a:solidFill>
              <a:latin typeface="微软雅黑" panose="020B0503020204020204" pitchFamily="34" charset="-122"/>
              <a:ea typeface="微软雅黑" panose="020B0503020204020204" pitchFamily="34" charset="-122"/>
              <a:cs typeface="+mn-cs"/>
            </a:endParaRPr>
          </a:p>
        </p:txBody>
      </p:sp>
      <p:grpSp>
        <p:nvGrpSpPr>
          <p:cNvPr id="8" name="组合 3"/>
          <p:cNvGrpSpPr/>
          <p:nvPr/>
        </p:nvGrpSpPr>
        <p:grpSpPr>
          <a:xfrm>
            <a:off x="291148" y="172403"/>
            <a:ext cx="665162" cy="663575"/>
            <a:chOff x="611187" y="261275"/>
            <a:chExt cx="666069" cy="664458"/>
          </a:xfrm>
        </p:grpSpPr>
        <p:sp>
          <p:nvSpPr>
            <p:cNvPr id="9" name="矩形 8"/>
            <p:cNvSpPr>
              <a:spLocks noChangeAspect="1"/>
            </p:cNvSpPr>
            <p:nvPr/>
          </p:nvSpPr>
          <p:spPr>
            <a:xfrm>
              <a:off x="611187" y="261275"/>
              <a:ext cx="538925" cy="53762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sp>
          <p:nvSpPr>
            <p:cNvPr id="10" name="矩形 9"/>
            <p:cNvSpPr>
              <a:spLocks noChangeAspect="1"/>
            </p:cNvSpPr>
            <p:nvPr/>
          </p:nvSpPr>
          <p:spPr>
            <a:xfrm>
              <a:off x="880650" y="530086"/>
              <a:ext cx="396606" cy="39564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grpSp>
      <p:sp>
        <p:nvSpPr>
          <p:cNvPr id="2" name="出自【趣你的PPT】(微信:qunideppt)：最优质的PPT资源库"/>
          <p:cNvSpPr/>
          <p:nvPr/>
        </p:nvSpPr>
        <p:spPr>
          <a:xfrm>
            <a:off x="207010" y="2136775"/>
            <a:ext cx="2974340" cy="852805"/>
          </a:xfrm>
          <a:custGeom>
            <a:avLst/>
            <a:gdLst>
              <a:gd name="connsiteX0" fmla="*/ 0 w 2132065"/>
              <a:gd name="connsiteY0" fmla="*/ 0 h 852826"/>
              <a:gd name="connsiteX1" fmla="*/ 1705652 w 2132065"/>
              <a:gd name="connsiteY1" fmla="*/ 0 h 852826"/>
              <a:gd name="connsiteX2" fmla="*/ 2132065 w 2132065"/>
              <a:gd name="connsiteY2" fmla="*/ 426413 h 852826"/>
              <a:gd name="connsiteX3" fmla="*/ 1705652 w 2132065"/>
              <a:gd name="connsiteY3" fmla="*/ 852826 h 852826"/>
              <a:gd name="connsiteX4" fmla="*/ 0 w 2132065"/>
              <a:gd name="connsiteY4" fmla="*/ 852826 h 852826"/>
              <a:gd name="connsiteX5" fmla="*/ 426413 w 2132065"/>
              <a:gd name="connsiteY5" fmla="*/ 426413 h 852826"/>
              <a:gd name="connsiteX6" fmla="*/ 0 w 2132065"/>
              <a:gd name="connsiteY6" fmla="*/ 0 h 85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2065" h="852826">
                <a:moveTo>
                  <a:pt x="0" y="0"/>
                </a:moveTo>
                <a:lnTo>
                  <a:pt x="1705652" y="0"/>
                </a:lnTo>
                <a:lnTo>
                  <a:pt x="2132065" y="426413"/>
                </a:lnTo>
                <a:lnTo>
                  <a:pt x="1705652" y="852826"/>
                </a:lnTo>
                <a:lnTo>
                  <a:pt x="0" y="852826"/>
                </a:lnTo>
                <a:lnTo>
                  <a:pt x="426413" y="426413"/>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en-US" dirty="0">
              <a:solidFill>
                <a:prstClr val="white"/>
              </a:solidFill>
            </a:endParaRPr>
          </a:p>
          <a:p>
            <a:pPr algn="ctr"/>
            <a:endParaRPr lang="en-US" dirty="0">
              <a:solidFill>
                <a:prstClr val="white"/>
              </a:solidFill>
            </a:endParaRPr>
          </a:p>
        </p:txBody>
      </p:sp>
      <p:sp>
        <p:nvSpPr>
          <p:cNvPr id="59402" name="TextBox 11"/>
          <p:cNvSpPr txBox="1"/>
          <p:nvPr/>
        </p:nvSpPr>
        <p:spPr>
          <a:xfrm>
            <a:off x="885508" y="2287905"/>
            <a:ext cx="2659062" cy="551180"/>
          </a:xfrm>
          <a:prstGeom prst="rect">
            <a:avLst/>
          </a:prstGeom>
          <a:noFill/>
          <a:ln w="9525">
            <a:noFill/>
          </a:ln>
        </p:spPr>
        <p:txBody>
          <a:bodyPr lIns="121917" tIns="60958" rIns="121917" bIns="60958">
            <a:spAutoFit/>
          </a:bodyPr>
          <a:p>
            <a:r>
              <a:rPr lang="zh-CN" altLang="en-US" sz="2800" b="1" dirty="0">
                <a:solidFill>
                  <a:schemeClr val="bg1"/>
                </a:solidFill>
                <a:latin typeface="微软雅黑" panose="020B0503020204020204" pitchFamily="34" charset="-122"/>
                <a:ea typeface="微软雅黑" panose="020B0503020204020204" pitchFamily="34" charset="-122"/>
              </a:rPr>
              <a:t>认证业务</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 name="出自【趣你的PPT】(微信:qunideppt)：最优质的PPT资源库"/>
          <p:cNvSpPr/>
          <p:nvPr/>
        </p:nvSpPr>
        <p:spPr>
          <a:xfrm>
            <a:off x="207645" y="4493895"/>
            <a:ext cx="2973705" cy="852805"/>
          </a:xfrm>
          <a:custGeom>
            <a:avLst/>
            <a:gdLst>
              <a:gd name="connsiteX0" fmla="*/ 0 w 2132065"/>
              <a:gd name="connsiteY0" fmla="*/ 0 h 852826"/>
              <a:gd name="connsiteX1" fmla="*/ 1705652 w 2132065"/>
              <a:gd name="connsiteY1" fmla="*/ 0 h 852826"/>
              <a:gd name="connsiteX2" fmla="*/ 2132065 w 2132065"/>
              <a:gd name="connsiteY2" fmla="*/ 426413 h 852826"/>
              <a:gd name="connsiteX3" fmla="*/ 1705652 w 2132065"/>
              <a:gd name="connsiteY3" fmla="*/ 852826 h 852826"/>
              <a:gd name="connsiteX4" fmla="*/ 0 w 2132065"/>
              <a:gd name="connsiteY4" fmla="*/ 852826 h 852826"/>
              <a:gd name="connsiteX5" fmla="*/ 426413 w 2132065"/>
              <a:gd name="connsiteY5" fmla="*/ 426413 h 852826"/>
              <a:gd name="connsiteX6" fmla="*/ 0 w 2132065"/>
              <a:gd name="connsiteY6" fmla="*/ 0 h 85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2065" h="852826">
                <a:moveTo>
                  <a:pt x="0" y="0"/>
                </a:moveTo>
                <a:lnTo>
                  <a:pt x="1705652" y="0"/>
                </a:lnTo>
                <a:lnTo>
                  <a:pt x="2132065" y="426413"/>
                </a:lnTo>
                <a:lnTo>
                  <a:pt x="1705652" y="852826"/>
                </a:lnTo>
                <a:lnTo>
                  <a:pt x="0" y="852826"/>
                </a:lnTo>
                <a:lnTo>
                  <a:pt x="426413" y="426413"/>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en-US" dirty="0">
              <a:solidFill>
                <a:prstClr val="white"/>
              </a:solidFill>
            </a:endParaRPr>
          </a:p>
          <a:p>
            <a:pPr algn="ctr"/>
            <a:endParaRPr lang="en-US" dirty="0">
              <a:solidFill>
                <a:prstClr val="white"/>
              </a:solidFill>
            </a:endParaRPr>
          </a:p>
        </p:txBody>
      </p:sp>
      <p:sp>
        <p:nvSpPr>
          <p:cNvPr id="59403" name="TextBox 12"/>
          <p:cNvSpPr txBox="1"/>
          <p:nvPr/>
        </p:nvSpPr>
        <p:spPr>
          <a:xfrm>
            <a:off x="676910" y="4643438"/>
            <a:ext cx="2555875" cy="551180"/>
          </a:xfrm>
          <a:prstGeom prst="rect">
            <a:avLst/>
          </a:prstGeom>
          <a:noFill/>
          <a:ln w="9525">
            <a:noFill/>
          </a:ln>
        </p:spPr>
        <p:txBody>
          <a:bodyPr lIns="121917" tIns="60958" rIns="121917" bIns="60958">
            <a:spAutoFit/>
          </a:bodyPr>
          <a:p>
            <a:r>
              <a:rPr lang="en-US" altLang="zh-CN" sz="2800" b="1" dirty="0">
                <a:solidFill>
                  <a:schemeClr val="bg1"/>
                </a:solidFill>
                <a:latin typeface="微软雅黑" panose="020B0503020204020204" pitchFamily="34" charset="-122"/>
                <a:ea typeface="微软雅黑" panose="020B0503020204020204" pitchFamily="34" charset="-122"/>
              </a:rPr>
              <a:t> </a:t>
            </a:r>
            <a:r>
              <a:rPr lang="zh-CN" altLang="en-US" sz="2800" b="1" dirty="0">
                <a:solidFill>
                  <a:schemeClr val="bg1"/>
                </a:solidFill>
                <a:latin typeface="微软雅黑" panose="020B0503020204020204" pitchFamily="34" charset="-122"/>
                <a:ea typeface="微软雅黑" panose="020B0503020204020204" pitchFamily="34" charset="-122"/>
              </a:rPr>
              <a:t>非认证业务</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pic>
        <p:nvPicPr>
          <p:cNvPr id="4" name="图片 13" descr="中化logo"/>
          <p:cNvPicPr>
            <a:picLocks noChangeAspect="1"/>
          </p:cNvPicPr>
          <p:nvPr/>
        </p:nvPicPr>
        <p:blipFill>
          <a:blip r:embed="rId1">
            <a:clrChange>
              <a:clrFrom>
                <a:srgbClr val="FFFFFF"/>
              </a:clrFrom>
              <a:clrTo>
                <a:srgbClr val="FFFFFF">
                  <a:alpha val="0"/>
                </a:srgbClr>
              </a:clrTo>
            </a:clrChange>
          </a:blip>
          <a:stretch>
            <a:fillRect/>
          </a:stretch>
        </p:blipFill>
        <p:spPr>
          <a:xfrm>
            <a:off x="10946765" y="6003925"/>
            <a:ext cx="1143000" cy="760095"/>
          </a:xfrm>
          <a:prstGeom prst="rect">
            <a:avLst/>
          </a:prstGeom>
          <a:noFill/>
          <a:ln w="9525">
            <a:noFill/>
          </a:ln>
        </p:spPr>
      </p:pic>
      <p:sp>
        <p:nvSpPr>
          <p:cNvPr id="11" name="矩形 10"/>
          <p:cNvSpPr/>
          <p:nvPr/>
        </p:nvSpPr>
        <p:spPr>
          <a:xfrm>
            <a:off x="0" y="6764020"/>
            <a:ext cx="361505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矩形 11"/>
          <p:cNvSpPr/>
          <p:nvPr/>
        </p:nvSpPr>
        <p:spPr>
          <a:xfrm>
            <a:off x="3662045" y="6764020"/>
            <a:ext cx="361505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矩形 12"/>
          <p:cNvSpPr/>
          <p:nvPr/>
        </p:nvSpPr>
        <p:spPr>
          <a:xfrm>
            <a:off x="7320280" y="6758940"/>
            <a:ext cx="361505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flipV="1">
            <a:off x="8874760" y="495300"/>
            <a:ext cx="258889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矩形 14"/>
          <p:cNvSpPr/>
          <p:nvPr/>
        </p:nvSpPr>
        <p:spPr>
          <a:xfrm flipV="1">
            <a:off x="6203950" y="495300"/>
            <a:ext cx="258889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矩形 15"/>
          <p:cNvSpPr/>
          <p:nvPr/>
        </p:nvSpPr>
        <p:spPr>
          <a:xfrm flipV="1">
            <a:off x="3488055" y="499110"/>
            <a:ext cx="258889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出自【趣你的PPT】(微信:qunideppt)：最优质的PPT资源库"/>
          <p:cNvSpPr txBox="1"/>
          <p:nvPr/>
        </p:nvSpPr>
        <p:spPr>
          <a:xfrm>
            <a:off x="755015" y="302260"/>
            <a:ext cx="5586095"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生态环保优质</a:t>
            </a:r>
            <a:r>
              <a:rPr lang="zh-CN" altLang="en-US" sz="2400" b="1" noProof="0" dirty="0" smtClean="0">
                <a:ln>
                  <a:noFill/>
                </a:ln>
                <a:solidFill>
                  <a:prstClr val="black"/>
                </a:solidFill>
                <a:effectLst/>
                <a:uLnTx/>
                <a:uFillTx/>
                <a:latin typeface="微软雅黑" panose="020B0503020204020204" pitchFamily="34" charset="-122"/>
                <a:ea typeface="微软雅黑" panose="020B0503020204020204" pitchFamily="34" charset="-122"/>
                <a:sym typeface="+mn-ea"/>
              </a:rPr>
              <a:t>肥料</a:t>
            </a:r>
            <a:r>
              <a:rPr lang="zh-CN" altLang="en-US" sz="2400" b="1" noProof="0" dirty="0" smtClean="0">
                <a:ln>
                  <a:noFill/>
                </a:ln>
                <a:solidFill>
                  <a:prstClr val="black"/>
                </a:solidFill>
                <a:effectLst/>
                <a:uLnTx/>
                <a:uFillTx/>
                <a:latin typeface="微软雅黑" panose="020B0503020204020204" pitchFamily="34" charset="-122"/>
                <a:ea typeface="微软雅黑" panose="020B0503020204020204" pitchFamily="34" charset="-122"/>
                <a:sym typeface="+mn-ea"/>
              </a:rPr>
              <a:t>产品</a:t>
            </a:r>
            <a:r>
              <a:rPr kumimoji="0" lang="zh-CN" altLang="en-US" sz="24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评价</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内容</a:t>
            </a: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4" name="出自【趣你的PPT】(微信:qunideppt)：最优质的PPT资源库"/>
          <p:cNvSpPr/>
          <p:nvPr/>
        </p:nvSpPr>
        <p:spPr>
          <a:xfrm>
            <a:off x="355458" y="368872"/>
            <a:ext cx="328304" cy="328304"/>
          </a:xfrm>
          <a:custGeom>
            <a:avLst/>
            <a:gdLst/>
            <a:ahLst/>
            <a:cxnLst/>
            <a:rect l="0" t="0" r="0" b="0"/>
            <a:pathLst>
              <a:path w="120000" h="120000" extrusionOk="0">
                <a:moveTo>
                  <a:pt x="119718" y="118870"/>
                </a:moveTo>
                <a:cubicBezTo>
                  <a:pt x="119718" y="118870"/>
                  <a:pt x="119718" y="118870"/>
                  <a:pt x="119718" y="118588"/>
                </a:cubicBezTo>
                <a:cubicBezTo>
                  <a:pt x="119718" y="118588"/>
                  <a:pt x="119718" y="118588"/>
                  <a:pt x="119999" y="118305"/>
                </a:cubicBezTo>
                <a:cubicBezTo>
                  <a:pt x="119999" y="118305"/>
                  <a:pt x="119999" y="118305"/>
                  <a:pt x="119999" y="118305"/>
                </a:cubicBezTo>
                <a:cubicBezTo>
                  <a:pt x="119999" y="118023"/>
                  <a:pt x="119999" y="118023"/>
                  <a:pt x="119999" y="117741"/>
                </a:cubicBezTo>
                <a:cubicBezTo>
                  <a:pt x="119999" y="117741"/>
                  <a:pt x="119999" y="117741"/>
                  <a:pt x="119999" y="117741"/>
                </a:cubicBezTo>
                <a:cubicBezTo>
                  <a:pt x="119999" y="117741"/>
                  <a:pt x="119999" y="117458"/>
                  <a:pt x="119999" y="117458"/>
                </a:cubicBezTo>
                <a:cubicBezTo>
                  <a:pt x="119999" y="117458"/>
                  <a:pt x="119999" y="117458"/>
                  <a:pt x="119999" y="117176"/>
                </a:cubicBezTo>
                <a:cubicBezTo>
                  <a:pt x="119999" y="117176"/>
                  <a:pt x="119999" y="117176"/>
                  <a:pt x="119999" y="117176"/>
                </a:cubicBezTo>
                <a:cubicBezTo>
                  <a:pt x="119999" y="117176"/>
                  <a:pt x="119999" y="116894"/>
                  <a:pt x="119999" y="116894"/>
                </a:cubicBezTo>
                <a:cubicBezTo>
                  <a:pt x="119999" y="116894"/>
                  <a:pt x="119999" y="116611"/>
                  <a:pt x="119999" y="116611"/>
                </a:cubicBezTo>
                <a:cubicBezTo>
                  <a:pt x="119999" y="116611"/>
                  <a:pt x="119999" y="116611"/>
                  <a:pt x="119999" y="116611"/>
                </a:cubicBezTo>
                <a:cubicBezTo>
                  <a:pt x="108450" y="80470"/>
                  <a:pt x="108450" y="80470"/>
                  <a:pt x="108450" y="80470"/>
                </a:cubicBezTo>
                <a:cubicBezTo>
                  <a:pt x="108169" y="80188"/>
                  <a:pt x="107887" y="79905"/>
                  <a:pt x="107605" y="79623"/>
                </a:cubicBezTo>
                <a:cubicBezTo>
                  <a:pt x="44788" y="16376"/>
                  <a:pt x="44788" y="16376"/>
                  <a:pt x="44788" y="16376"/>
                </a:cubicBezTo>
                <a:cubicBezTo>
                  <a:pt x="44507" y="16094"/>
                  <a:pt x="44507" y="16094"/>
                  <a:pt x="44225" y="15811"/>
                </a:cubicBezTo>
                <a:cubicBezTo>
                  <a:pt x="30422" y="1976"/>
                  <a:pt x="30422" y="1976"/>
                  <a:pt x="30422" y="1976"/>
                </a:cubicBezTo>
                <a:cubicBezTo>
                  <a:pt x="29295" y="847"/>
                  <a:pt x="27605" y="0"/>
                  <a:pt x="25915" y="0"/>
                </a:cubicBezTo>
                <a:cubicBezTo>
                  <a:pt x="24225" y="0"/>
                  <a:pt x="22535" y="847"/>
                  <a:pt x="21126" y="1976"/>
                </a:cubicBezTo>
                <a:cubicBezTo>
                  <a:pt x="1971" y="21458"/>
                  <a:pt x="1971" y="21458"/>
                  <a:pt x="1971" y="21458"/>
                </a:cubicBezTo>
                <a:cubicBezTo>
                  <a:pt x="563" y="22588"/>
                  <a:pt x="0" y="24282"/>
                  <a:pt x="0" y="25976"/>
                </a:cubicBezTo>
                <a:cubicBezTo>
                  <a:pt x="0" y="27670"/>
                  <a:pt x="563" y="29364"/>
                  <a:pt x="1971" y="30776"/>
                </a:cubicBezTo>
                <a:cubicBezTo>
                  <a:pt x="15211" y="44047"/>
                  <a:pt x="15211" y="44047"/>
                  <a:pt x="15211" y="44047"/>
                </a:cubicBezTo>
                <a:cubicBezTo>
                  <a:pt x="15492" y="44329"/>
                  <a:pt x="15492" y="44329"/>
                  <a:pt x="15492" y="44611"/>
                </a:cubicBezTo>
                <a:cubicBezTo>
                  <a:pt x="78591" y="108141"/>
                  <a:pt x="78591" y="108141"/>
                  <a:pt x="78591" y="108141"/>
                </a:cubicBezTo>
                <a:cubicBezTo>
                  <a:pt x="78873" y="108423"/>
                  <a:pt x="79436" y="108705"/>
                  <a:pt x="79718" y="108705"/>
                </a:cubicBezTo>
                <a:cubicBezTo>
                  <a:pt x="99436" y="114635"/>
                  <a:pt x="99436" y="114635"/>
                  <a:pt x="99436" y="114635"/>
                </a:cubicBezTo>
                <a:cubicBezTo>
                  <a:pt x="2535" y="114635"/>
                  <a:pt x="2535" y="114635"/>
                  <a:pt x="2535" y="114635"/>
                </a:cubicBezTo>
                <a:cubicBezTo>
                  <a:pt x="1126" y="114635"/>
                  <a:pt x="0" y="115764"/>
                  <a:pt x="0" y="117176"/>
                </a:cubicBezTo>
                <a:cubicBezTo>
                  <a:pt x="0" y="118870"/>
                  <a:pt x="1126" y="120000"/>
                  <a:pt x="2535" y="120000"/>
                </a:cubicBezTo>
                <a:cubicBezTo>
                  <a:pt x="117464" y="120000"/>
                  <a:pt x="117464" y="120000"/>
                  <a:pt x="117464" y="120000"/>
                </a:cubicBezTo>
                <a:cubicBezTo>
                  <a:pt x="117464" y="120000"/>
                  <a:pt x="117464" y="120000"/>
                  <a:pt x="117464" y="120000"/>
                </a:cubicBezTo>
                <a:cubicBezTo>
                  <a:pt x="117746" y="120000"/>
                  <a:pt x="117746" y="120000"/>
                  <a:pt x="118028" y="120000"/>
                </a:cubicBezTo>
                <a:cubicBezTo>
                  <a:pt x="118028" y="120000"/>
                  <a:pt x="118309" y="119717"/>
                  <a:pt x="118591" y="119717"/>
                </a:cubicBezTo>
                <a:cubicBezTo>
                  <a:pt x="118591" y="119717"/>
                  <a:pt x="118591" y="119717"/>
                  <a:pt x="118591" y="119717"/>
                </a:cubicBezTo>
                <a:cubicBezTo>
                  <a:pt x="118591" y="119717"/>
                  <a:pt x="118873" y="119717"/>
                  <a:pt x="118873" y="119435"/>
                </a:cubicBezTo>
                <a:cubicBezTo>
                  <a:pt x="118873" y="119435"/>
                  <a:pt x="118873" y="119435"/>
                  <a:pt x="118873" y="119435"/>
                </a:cubicBezTo>
                <a:cubicBezTo>
                  <a:pt x="119154" y="119435"/>
                  <a:pt x="119154" y="119152"/>
                  <a:pt x="119436" y="119152"/>
                </a:cubicBezTo>
                <a:cubicBezTo>
                  <a:pt x="119436" y="119152"/>
                  <a:pt x="119436" y="119152"/>
                  <a:pt x="119436" y="119152"/>
                </a:cubicBezTo>
                <a:cubicBezTo>
                  <a:pt x="119436" y="119152"/>
                  <a:pt x="119436" y="118870"/>
                  <a:pt x="119718" y="118870"/>
                </a:cubicBezTo>
                <a:close/>
                <a:moveTo>
                  <a:pt x="113521" y="113223"/>
                </a:moveTo>
                <a:cubicBezTo>
                  <a:pt x="84225" y="104752"/>
                  <a:pt x="84225" y="104752"/>
                  <a:pt x="84225" y="104752"/>
                </a:cubicBezTo>
                <a:cubicBezTo>
                  <a:pt x="86197" y="97694"/>
                  <a:pt x="86197" y="97694"/>
                  <a:pt x="86197" y="97694"/>
                </a:cubicBezTo>
                <a:cubicBezTo>
                  <a:pt x="95211" y="97694"/>
                  <a:pt x="95211" y="97694"/>
                  <a:pt x="95211" y="97694"/>
                </a:cubicBezTo>
                <a:cubicBezTo>
                  <a:pt x="96901" y="97694"/>
                  <a:pt x="98028" y="96564"/>
                  <a:pt x="98028" y="95152"/>
                </a:cubicBezTo>
                <a:cubicBezTo>
                  <a:pt x="98028" y="85835"/>
                  <a:pt x="98028" y="85835"/>
                  <a:pt x="98028" y="85835"/>
                </a:cubicBezTo>
                <a:cubicBezTo>
                  <a:pt x="103943" y="84423"/>
                  <a:pt x="103943" y="84423"/>
                  <a:pt x="103943" y="84423"/>
                </a:cubicBezTo>
                <a:lnTo>
                  <a:pt x="113521" y="113223"/>
                </a:lnTo>
                <a:close/>
                <a:moveTo>
                  <a:pt x="42253" y="21458"/>
                </a:moveTo>
                <a:cubicBezTo>
                  <a:pt x="100563" y="79905"/>
                  <a:pt x="100563" y="79905"/>
                  <a:pt x="100563" y="79905"/>
                </a:cubicBezTo>
                <a:cubicBezTo>
                  <a:pt x="96056" y="81035"/>
                  <a:pt x="96056" y="81035"/>
                  <a:pt x="96056" y="81035"/>
                </a:cubicBezTo>
                <a:cubicBezTo>
                  <a:pt x="39718" y="24282"/>
                  <a:pt x="39718" y="24282"/>
                  <a:pt x="39718" y="24282"/>
                </a:cubicBezTo>
                <a:lnTo>
                  <a:pt x="42253" y="21458"/>
                </a:lnTo>
                <a:close/>
                <a:moveTo>
                  <a:pt x="35774" y="27952"/>
                </a:moveTo>
                <a:cubicBezTo>
                  <a:pt x="92676" y="84988"/>
                  <a:pt x="92676" y="84988"/>
                  <a:pt x="92676" y="84988"/>
                </a:cubicBezTo>
                <a:cubicBezTo>
                  <a:pt x="92676" y="92611"/>
                  <a:pt x="92676" y="92611"/>
                  <a:pt x="92676" y="92611"/>
                </a:cubicBezTo>
                <a:cubicBezTo>
                  <a:pt x="85352" y="92611"/>
                  <a:pt x="85352" y="92611"/>
                  <a:pt x="85352" y="92611"/>
                </a:cubicBezTo>
                <a:cubicBezTo>
                  <a:pt x="27887" y="35858"/>
                  <a:pt x="27887" y="35858"/>
                  <a:pt x="27887" y="35858"/>
                </a:cubicBezTo>
                <a:lnTo>
                  <a:pt x="35774" y="27952"/>
                </a:lnTo>
                <a:close/>
                <a:moveTo>
                  <a:pt x="5352" y="25976"/>
                </a:moveTo>
                <a:cubicBezTo>
                  <a:pt x="5352" y="25976"/>
                  <a:pt x="5352" y="25411"/>
                  <a:pt x="5633" y="25129"/>
                </a:cubicBezTo>
                <a:cubicBezTo>
                  <a:pt x="25070" y="5647"/>
                  <a:pt x="25070" y="5647"/>
                  <a:pt x="25070" y="5647"/>
                </a:cubicBezTo>
                <a:cubicBezTo>
                  <a:pt x="25352" y="5364"/>
                  <a:pt x="25633" y="5364"/>
                  <a:pt x="25915" y="5364"/>
                </a:cubicBezTo>
                <a:cubicBezTo>
                  <a:pt x="26197" y="5364"/>
                  <a:pt x="26478" y="5364"/>
                  <a:pt x="26760" y="5647"/>
                </a:cubicBezTo>
                <a:cubicBezTo>
                  <a:pt x="38591" y="17788"/>
                  <a:pt x="38591" y="17788"/>
                  <a:pt x="38591" y="17788"/>
                </a:cubicBezTo>
                <a:cubicBezTo>
                  <a:pt x="17464" y="38964"/>
                  <a:pt x="17464" y="38964"/>
                  <a:pt x="17464" y="38964"/>
                </a:cubicBezTo>
                <a:cubicBezTo>
                  <a:pt x="5633" y="26823"/>
                  <a:pt x="5633" y="26823"/>
                  <a:pt x="5633" y="26823"/>
                </a:cubicBezTo>
                <a:cubicBezTo>
                  <a:pt x="5352" y="26541"/>
                  <a:pt x="5352" y="26258"/>
                  <a:pt x="5352" y="25976"/>
                </a:cubicBezTo>
                <a:close/>
                <a:moveTo>
                  <a:pt x="24225" y="39529"/>
                </a:moveTo>
                <a:cubicBezTo>
                  <a:pt x="81408" y="96000"/>
                  <a:pt x="81408" y="96000"/>
                  <a:pt x="81408" y="96000"/>
                </a:cubicBezTo>
                <a:cubicBezTo>
                  <a:pt x="79718" y="101647"/>
                  <a:pt x="79718" y="101647"/>
                  <a:pt x="79718" y="101647"/>
                </a:cubicBezTo>
                <a:cubicBezTo>
                  <a:pt x="21126" y="42635"/>
                  <a:pt x="21126" y="42635"/>
                  <a:pt x="21126" y="42635"/>
                </a:cubicBezTo>
                <a:lnTo>
                  <a:pt x="24225" y="39529"/>
                </a:lnTo>
                <a:close/>
              </a:path>
            </a:pathLst>
          </a:custGeom>
          <a:solidFill>
            <a:schemeClr val="tx1"/>
          </a:solidFill>
          <a:ln>
            <a:noFill/>
          </a:ln>
        </p:spPr>
        <p:txBody>
          <a:bodyPr lIns="121900" tIns="60933" rIns="121900" bIns="60933" anchor="t" anchorCtr="0">
            <a:noAutofit/>
          </a:bodyPr>
          <a:lstStyle/>
          <a:p>
            <a:endParaRPr>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2" name="组合 1"/>
          <p:cNvGrpSpPr/>
          <p:nvPr/>
        </p:nvGrpSpPr>
        <p:grpSpPr>
          <a:xfrm>
            <a:off x="788035" y="2369820"/>
            <a:ext cx="1983740" cy="1983740"/>
            <a:chOff x="2537" y="1788"/>
            <a:chExt cx="3124" cy="3124"/>
          </a:xfrm>
        </p:grpSpPr>
        <p:sp>
          <p:nvSpPr>
            <p:cNvPr id="44" name="出自【趣你的PPT】(微信:qunideppt)：最优质的PPT资源库"/>
            <p:cNvSpPr/>
            <p:nvPr/>
          </p:nvSpPr>
          <p:spPr>
            <a:xfrm rot="8100000">
              <a:off x="2537" y="1788"/>
              <a:ext cx="3125" cy="3125"/>
            </a:xfrm>
            <a:prstGeom prst="teardrop">
              <a:avLst>
                <a:gd name="adj" fmla="val 8690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000" b="0" i="0" u="none" strike="noStrike" kern="1200" cap="none" spc="0" normalizeH="0" baseline="0" noProof="0" dirty="0">
                <a:ln>
                  <a:noFill/>
                </a:ln>
                <a:solidFill>
                  <a:prstClr val="white"/>
                </a:solidFill>
                <a:effectLst/>
                <a:uLnTx/>
                <a:uFillTx/>
                <a:latin typeface="等线" panose="02010600030101010101" charset="-122"/>
                <a:ea typeface="+mn-ea"/>
                <a:cs typeface="+mn-cs"/>
              </a:endParaRPr>
            </a:p>
          </p:txBody>
        </p:sp>
        <p:sp>
          <p:nvSpPr>
            <p:cNvPr id="20" name="文本框 19"/>
            <p:cNvSpPr txBox="1"/>
            <p:nvPr/>
          </p:nvSpPr>
          <p:spPr>
            <a:xfrm>
              <a:off x="3353" y="2583"/>
              <a:ext cx="2295" cy="1696"/>
            </a:xfrm>
            <a:prstGeom prst="rect">
              <a:avLst/>
            </a:prstGeom>
            <a:noFill/>
          </p:spPr>
          <p:txBody>
            <a:bodyPr wrap="square" rtlCol="0">
              <a:spAutoFit/>
            </a:bodyPr>
            <a:lstStyle/>
            <a:p>
              <a:r>
                <a:rPr lang="zh-CN" altLang="en-US" sz="3200" b="1" dirty="0" smtClean="0">
                  <a:solidFill>
                    <a:schemeClr val="bg1"/>
                  </a:solidFill>
                  <a:latin typeface="黑体" panose="02010609060101010101" pitchFamily="49" charset="-122"/>
                  <a:ea typeface="黑体" panose="02010609060101010101" pitchFamily="49" charset="-122"/>
                </a:rPr>
                <a:t>基本</a:t>
              </a:r>
              <a:endParaRPr lang="en-US" altLang="zh-CN" sz="3200" b="1" dirty="0" smtClean="0">
                <a:solidFill>
                  <a:schemeClr val="bg1"/>
                </a:solidFill>
                <a:latin typeface="黑体" panose="02010609060101010101" pitchFamily="49" charset="-122"/>
                <a:ea typeface="黑体" panose="02010609060101010101" pitchFamily="49" charset="-122"/>
              </a:endParaRPr>
            </a:p>
            <a:p>
              <a:r>
                <a:rPr lang="zh-CN" altLang="en-US" sz="3200" b="1" dirty="0" smtClean="0">
                  <a:solidFill>
                    <a:schemeClr val="bg1"/>
                  </a:solidFill>
                  <a:latin typeface="黑体" panose="02010609060101010101" pitchFamily="49" charset="-122"/>
                  <a:ea typeface="黑体" panose="02010609060101010101" pitchFamily="49" charset="-122"/>
                </a:rPr>
                <a:t>要求</a:t>
              </a:r>
              <a:endParaRPr lang="zh-CN" altLang="en-US" sz="3200" b="1" dirty="0">
                <a:solidFill>
                  <a:schemeClr val="bg1"/>
                </a:solidFill>
                <a:latin typeface="黑体" panose="02010609060101010101" pitchFamily="49" charset="-122"/>
                <a:ea typeface="黑体" panose="02010609060101010101" pitchFamily="49" charset="-122"/>
              </a:endParaRPr>
            </a:p>
          </p:txBody>
        </p:sp>
      </p:grpSp>
      <p:sp>
        <p:nvSpPr>
          <p:cNvPr id="37" name="文本框 19"/>
          <p:cNvSpPr txBox="1"/>
          <p:nvPr/>
        </p:nvSpPr>
        <p:spPr>
          <a:xfrm>
            <a:off x="10663843" y="1919861"/>
            <a:ext cx="1457240" cy="584775"/>
          </a:xfrm>
          <a:prstGeom prst="rect">
            <a:avLst/>
          </a:prstGeom>
          <a:noFill/>
        </p:spPr>
        <p:txBody>
          <a:bodyPr wrap="square" rtlCol="0">
            <a:spAutoFit/>
          </a:bodyPr>
          <a:lstStyle/>
          <a:p>
            <a:r>
              <a:rPr lang="zh-CN" altLang="en-US" sz="3200" b="1" dirty="0" smtClean="0">
                <a:solidFill>
                  <a:schemeClr val="bg1"/>
                </a:solidFill>
                <a:latin typeface="黑体" panose="02010609060101010101" pitchFamily="49" charset="-122"/>
                <a:ea typeface="黑体" panose="02010609060101010101" pitchFamily="49" charset="-122"/>
              </a:rPr>
              <a:t>绩效</a:t>
            </a:r>
            <a:endParaRPr lang="zh-CN" altLang="en-US" sz="3200" b="1" dirty="0">
              <a:solidFill>
                <a:schemeClr val="bg1"/>
              </a:solidFill>
              <a:latin typeface="黑体" panose="02010609060101010101" pitchFamily="49" charset="-122"/>
              <a:ea typeface="黑体" panose="02010609060101010101" pitchFamily="49" charset="-122"/>
            </a:endParaRPr>
          </a:p>
        </p:txBody>
      </p:sp>
      <p:sp>
        <p:nvSpPr>
          <p:cNvPr id="3" name="文本框 2"/>
          <p:cNvSpPr txBox="1"/>
          <p:nvPr/>
        </p:nvSpPr>
        <p:spPr>
          <a:xfrm>
            <a:off x="3268980" y="1210945"/>
            <a:ext cx="7982585" cy="4523105"/>
          </a:xfrm>
          <a:prstGeom prst="rect">
            <a:avLst/>
          </a:prstGeom>
          <a:noFill/>
        </p:spPr>
        <p:txBody>
          <a:bodyPr wrap="square" rtlCol="0">
            <a:spAutoFit/>
          </a:bodyPr>
          <a:p>
            <a:pPr marL="342900" indent="-342900" fontAlgn="auto">
              <a:lnSpc>
                <a:spcPct val="150000"/>
              </a:lnSpc>
              <a:buFont typeface="Arial" panose="020B0604020202020204" pitchFamily="34" charset="0"/>
              <a:buChar char="•"/>
            </a:pPr>
            <a:r>
              <a:rPr lang="zh-CN" altLang="en-US" sz="2400"/>
              <a:t>生产经营活动应符合国家法律法规规定，必须具备产品登记证及生产经营许可证；</a:t>
            </a:r>
            <a:endParaRPr lang="zh-CN" altLang="en-US" sz="2400"/>
          </a:p>
          <a:p>
            <a:pPr marL="342900" indent="-342900" fontAlgn="auto">
              <a:lnSpc>
                <a:spcPct val="150000"/>
              </a:lnSpc>
              <a:buFont typeface="Arial" panose="020B0604020202020204" pitchFamily="34" charset="0"/>
              <a:buChar char="•"/>
            </a:pPr>
            <a:r>
              <a:rPr lang="zh-CN" altLang="en-US" sz="2400"/>
              <a:t>管理制度完善、管理体系健全、具有一定的规模，有措施保证生产具有生态性、环保性和优质性；</a:t>
            </a:r>
            <a:endParaRPr lang="zh-CN" altLang="en-US" sz="2400"/>
          </a:p>
          <a:p>
            <a:pPr marL="342900" indent="-342900" fontAlgn="auto">
              <a:lnSpc>
                <a:spcPct val="150000"/>
              </a:lnSpc>
              <a:buFont typeface="Arial" panose="020B0604020202020204" pitchFamily="34" charset="0"/>
              <a:buChar char="•"/>
            </a:pPr>
            <a:r>
              <a:rPr lang="zh-CN" altLang="en-US" sz="2400"/>
              <a:t>近三年无重大质量安全环保事故；</a:t>
            </a:r>
            <a:endParaRPr lang="zh-CN" altLang="en-US" sz="2400"/>
          </a:p>
          <a:p>
            <a:pPr marL="342900" indent="-342900" fontAlgn="auto">
              <a:lnSpc>
                <a:spcPct val="150000"/>
              </a:lnSpc>
              <a:buFont typeface="Arial" panose="020B0604020202020204" pitchFamily="34" charset="0"/>
              <a:buChar char="•"/>
            </a:pPr>
            <a:r>
              <a:rPr lang="zh-CN" altLang="en-US" sz="2400"/>
              <a:t>所生产的肥料产品近三年省部级以上质量抽检无不合格；</a:t>
            </a:r>
            <a:endParaRPr lang="zh-CN" altLang="en-US" sz="2400"/>
          </a:p>
          <a:p>
            <a:pPr marL="342900" indent="-342900" fontAlgn="auto">
              <a:lnSpc>
                <a:spcPct val="150000"/>
              </a:lnSpc>
              <a:buFont typeface="Arial" panose="020B0604020202020204" pitchFamily="34" charset="0"/>
              <a:buChar char="•"/>
            </a:pPr>
            <a:r>
              <a:rPr lang="zh-CN" altLang="en-US" sz="2400"/>
              <a:t>不得使用国家淘汰、限制使用的工艺、技术和装备；</a:t>
            </a:r>
            <a:endParaRPr lang="zh-CN" altLang="en-US" sz="2400"/>
          </a:p>
          <a:p>
            <a:pPr marL="342900" indent="-342900" fontAlgn="auto">
              <a:lnSpc>
                <a:spcPct val="150000"/>
              </a:lnSpc>
              <a:buFont typeface="Arial" panose="020B0604020202020204" pitchFamily="34" charset="0"/>
              <a:buChar char="•"/>
            </a:pPr>
            <a:r>
              <a:rPr lang="zh-CN" altLang="en-US" sz="2400"/>
              <a:t>危险化学品、废弃物的管理及处置应符合国家规定。</a:t>
            </a:r>
            <a:endParaRPr lang="zh-CN" altLang="en-US" sz="2400"/>
          </a:p>
        </p:txBody>
      </p:sp>
      <p:pic>
        <p:nvPicPr>
          <p:cNvPr id="5" name="图片 13" descr="中化logo"/>
          <p:cNvPicPr>
            <a:picLocks noChangeAspect="1"/>
          </p:cNvPicPr>
          <p:nvPr/>
        </p:nvPicPr>
        <p:blipFill>
          <a:blip r:embed="rId1">
            <a:clrChange>
              <a:clrFrom>
                <a:srgbClr val="FFFFFF"/>
              </a:clrFrom>
              <a:clrTo>
                <a:srgbClr val="FFFFFF">
                  <a:alpha val="0"/>
                </a:srgbClr>
              </a:clrTo>
            </a:clrChange>
          </a:blip>
          <a:stretch>
            <a:fillRect/>
          </a:stretch>
        </p:blipFill>
        <p:spPr>
          <a:xfrm>
            <a:off x="10946765" y="6003925"/>
            <a:ext cx="1143000" cy="760095"/>
          </a:xfrm>
          <a:prstGeom prst="rect">
            <a:avLst/>
          </a:prstGeom>
          <a:noFill/>
          <a:ln w="9525">
            <a:noFill/>
          </a:ln>
        </p:spPr>
      </p:pic>
      <p:sp>
        <p:nvSpPr>
          <p:cNvPr id="6" name="矩形 5"/>
          <p:cNvSpPr/>
          <p:nvPr/>
        </p:nvSpPr>
        <p:spPr>
          <a:xfrm>
            <a:off x="0" y="6764020"/>
            <a:ext cx="361505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3662045" y="6764020"/>
            <a:ext cx="361505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7320280" y="6758940"/>
            <a:ext cx="361505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flipV="1">
            <a:off x="8677910" y="495300"/>
            <a:ext cx="1633220"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矩形 12"/>
          <p:cNvSpPr/>
          <p:nvPr/>
        </p:nvSpPr>
        <p:spPr>
          <a:xfrm flipV="1">
            <a:off x="7183120" y="494030"/>
            <a:ext cx="1365885" cy="7747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flipV="1">
            <a:off x="5400675" y="493395"/>
            <a:ext cx="1633220"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出自【趣你的PPT】(微信:qunideppt)：最优质的PPT资源库"/>
          <p:cNvSpPr txBox="1"/>
          <p:nvPr/>
        </p:nvSpPr>
        <p:spPr>
          <a:xfrm>
            <a:off x="755015" y="302260"/>
            <a:ext cx="5586095"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生态环保优质</a:t>
            </a:r>
            <a:r>
              <a:rPr lang="zh-CN" altLang="en-US" sz="2400" b="1" noProof="0" dirty="0" smtClean="0">
                <a:ln>
                  <a:noFill/>
                </a:ln>
                <a:solidFill>
                  <a:prstClr val="black"/>
                </a:solidFill>
                <a:effectLst/>
                <a:uLnTx/>
                <a:uFillTx/>
                <a:latin typeface="微软雅黑" panose="020B0503020204020204" pitchFamily="34" charset="-122"/>
                <a:ea typeface="微软雅黑" panose="020B0503020204020204" pitchFamily="34" charset="-122"/>
                <a:sym typeface="+mn-ea"/>
              </a:rPr>
              <a:t>肥料</a:t>
            </a:r>
            <a:r>
              <a:rPr lang="zh-CN" altLang="en-US" sz="2400" b="1" noProof="0" dirty="0" smtClean="0">
                <a:ln>
                  <a:noFill/>
                </a:ln>
                <a:solidFill>
                  <a:prstClr val="black"/>
                </a:solidFill>
                <a:effectLst/>
                <a:uLnTx/>
                <a:uFillTx/>
                <a:latin typeface="微软雅黑" panose="020B0503020204020204" pitchFamily="34" charset="-122"/>
                <a:ea typeface="微软雅黑" panose="020B0503020204020204" pitchFamily="34" charset="-122"/>
                <a:sym typeface="+mn-ea"/>
              </a:rPr>
              <a:t>产品</a:t>
            </a:r>
            <a:r>
              <a:rPr kumimoji="0" lang="zh-CN" altLang="en-US" sz="24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评价</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内容</a:t>
            </a: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4" name="出自【趣你的PPT】(微信:qunideppt)：最优质的PPT资源库"/>
          <p:cNvSpPr/>
          <p:nvPr/>
        </p:nvSpPr>
        <p:spPr>
          <a:xfrm>
            <a:off x="355458" y="368872"/>
            <a:ext cx="328304" cy="328304"/>
          </a:xfrm>
          <a:custGeom>
            <a:avLst/>
            <a:gdLst/>
            <a:ahLst/>
            <a:cxnLst/>
            <a:rect l="0" t="0" r="0" b="0"/>
            <a:pathLst>
              <a:path w="120000" h="120000" extrusionOk="0">
                <a:moveTo>
                  <a:pt x="119718" y="118870"/>
                </a:moveTo>
                <a:cubicBezTo>
                  <a:pt x="119718" y="118870"/>
                  <a:pt x="119718" y="118870"/>
                  <a:pt x="119718" y="118588"/>
                </a:cubicBezTo>
                <a:cubicBezTo>
                  <a:pt x="119718" y="118588"/>
                  <a:pt x="119718" y="118588"/>
                  <a:pt x="119999" y="118305"/>
                </a:cubicBezTo>
                <a:cubicBezTo>
                  <a:pt x="119999" y="118305"/>
                  <a:pt x="119999" y="118305"/>
                  <a:pt x="119999" y="118305"/>
                </a:cubicBezTo>
                <a:cubicBezTo>
                  <a:pt x="119999" y="118023"/>
                  <a:pt x="119999" y="118023"/>
                  <a:pt x="119999" y="117741"/>
                </a:cubicBezTo>
                <a:cubicBezTo>
                  <a:pt x="119999" y="117741"/>
                  <a:pt x="119999" y="117741"/>
                  <a:pt x="119999" y="117741"/>
                </a:cubicBezTo>
                <a:cubicBezTo>
                  <a:pt x="119999" y="117741"/>
                  <a:pt x="119999" y="117458"/>
                  <a:pt x="119999" y="117458"/>
                </a:cubicBezTo>
                <a:cubicBezTo>
                  <a:pt x="119999" y="117458"/>
                  <a:pt x="119999" y="117458"/>
                  <a:pt x="119999" y="117176"/>
                </a:cubicBezTo>
                <a:cubicBezTo>
                  <a:pt x="119999" y="117176"/>
                  <a:pt x="119999" y="117176"/>
                  <a:pt x="119999" y="117176"/>
                </a:cubicBezTo>
                <a:cubicBezTo>
                  <a:pt x="119999" y="117176"/>
                  <a:pt x="119999" y="116894"/>
                  <a:pt x="119999" y="116894"/>
                </a:cubicBezTo>
                <a:cubicBezTo>
                  <a:pt x="119999" y="116894"/>
                  <a:pt x="119999" y="116611"/>
                  <a:pt x="119999" y="116611"/>
                </a:cubicBezTo>
                <a:cubicBezTo>
                  <a:pt x="119999" y="116611"/>
                  <a:pt x="119999" y="116611"/>
                  <a:pt x="119999" y="116611"/>
                </a:cubicBezTo>
                <a:cubicBezTo>
                  <a:pt x="108450" y="80470"/>
                  <a:pt x="108450" y="80470"/>
                  <a:pt x="108450" y="80470"/>
                </a:cubicBezTo>
                <a:cubicBezTo>
                  <a:pt x="108169" y="80188"/>
                  <a:pt x="107887" y="79905"/>
                  <a:pt x="107605" y="79623"/>
                </a:cubicBezTo>
                <a:cubicBezTo>
                  <a:pt x="44788" y="16376"/>
                  <a:pt x="44788" y="16376"/>
                  <a:pt x="44788" y="16376"/>
                </a:cubicBezTo>
                <a:cubicBezTo>
                  <a:pt x="44507" y="16094"/>
                  <a:pt x="44507" y="16094"/>
                  <a:pt x="44225" y="15811"/>
                </a:cubicBezTo>
                <a:cubicBezTo>
                  <a:pt x="30422" y="1976"/>
                  <a:pt x="30422" y="1976"/>
                  <a:pt x="30422" y="1976"/>
                </a:cubicBezTo>
                <a:cubicBezTo>
                  <a:pt x="29295" y="847"/>
                  <a:pt x="27605" y="0"/>
                  <a:pt x="25915" y="0"/>
                </a:cubicBezTo>
                <a:cubicBezTo>
                  <a:pt x="24225" y="0"/>
                  <a:pt x="22535" y="847"/>
                  <a:pt x="21126" y="1976"/>
                </a:cubicBezTo>
                <a:cubicBezTo>
                  <a:pt x="1971" y="21458"/>
                  <a:pt x="1971" y="21458"/>
                  <a:pt x="1971" y="21458"/>
                </a:cubicBezTo>
                <a:cubicBezTo>
                  <a:pt x="563" y="22588"/>
                  <a:pt x="0" y="24282"/>
                  <a:pt x="0" y="25976"/>
                </a:cubicBezTo>
                <a:cubicBezTo>
                  <a:pt x="0" y="27670"/>
                  <a:pt x="563" y="29364"/>
                  <a:pt x="1971" y="30776"/>
                </a:cubicBezTo>
                <a:cubicBezTo>
                  <a:pt x="15211" y="44047"/>
                  <a:pt x="15211" y="44047"/>
                  <a:pt x="15211" y="44047"/>
                </a:cubicBezTo>
                <a:cubicBezTo>
                  <a:pt x="15492" y="44329"/>
                  <a:pt x="15492" y="44329"/>
                  <a:pt x="15492" y="44611"/>
                </a:cubicBezTo>
                <a:cubicBezTo>
                  <a:pt x="78591" y="108141"/>
                  <a:pt x="78591" y="108141"/>
                  <a:pt x="78591" y="108141"/>
                </a:cubicBezTo>
                <a:cubicBezTo>
                  <a:pt x="78873" y="108423"/>
                  <a:pt x="79436" y="108705"/>
                  <a:pt x="79718" y="108705"/>
                </a:cubicBezTo>
                <a:cubicBezTo>
                  <a:pt x="99436" y="114635"/>
                  <a:pt x="99436" y="114635"/>
                  <a:pt x="99436" y="114635"/>
                </a:cubicBezTo>
                <a:cubicBezTo>
                  <a:pt x="2535" y="114635"/>
                  <a:pt x="2535" y="114635"/>
                  <a:pt x="2535" y="114635"/>
                </a:cubicBezTo>
                <a:cubicBezTo>
                  <a:pt x="1126" y="114635"/>
                  <a:pt x="0" y="115764"/>
                  <a:pt x="0" y="117176"/>
                </a:cubicBezTo>
                <a:cubicBezTo>
                  <a:pt x="0" y="118870"/>
                  <a:pt x="1126" y="120000"/>
                  <a:pt x="2535" y="120000"/>
                </a:cubicBezTo>
                <a:cubicBezTo>
                  <a:pt x="117464" y="120000"/>
                  <a:pt x="117464" y="120000"/>
                  <a:pt x="117464" y="120000"/>
                </a:cubicBezTo>
                <a:cubicBezTo>
                  <a:pt x="117464" y="120000"/>
                  <a:pt x="117464" y="120000"/>
                  <a:pt x="117464" y="120000"/>
                </a:cubicBezTo>
                <a:cubicBezTo>
                  <a:pt x="117746" y="120000"/>
                  <a:pt x="117746" y="120000"/>
                  <a:pt x="118028" y="120000"/>
                </a:cubicBezTo>
                <a:cubicBezTo>
                  <a:pt x="118028" y="120000"/>
                  <a:pt x="118309" y="119717"/>
                  <a:pt x="118591" y="119717"/>
                </a:cubicBezTo>
                <a:cubicBezTo>
                  <a:pt x="118591" y="119717"/>
                  <a:pt x="118591" y="119717"/>
                  <a:pt x="118591" y="119717"/>
                </a:cubicBezTo>
                <a:cubicBezTo>
                  <a:pt x="118591" y="119717"/>
                  <a:pt x="118873" y="119717"/>
                  <a:pt x="118873" y="119435"/>
                </a:cubicBezTo>
                <a:cubicBezTo>
                  <a:pt x="118873" y="119435"/>
                  <a:pt x="118873" y="119435"/>
                  <a:pt x="118873" y="119435"/>
                </a:cubicBezTo>
                <a:cubicBezTo>
                  <a:pt x="119154" y="119435"/>
                  <a:pt x="119154" y="119152"/>
                  <a:pt x="119436" y="119152"/>
                </a:cubicBezTo>
                <a:cubicBezTo>
                  <a:pt x="119436" y="119152"/>
                  <a:pt x="119436" y="119152"/>
                  <a:pt x="119436" y="119152"/>
                </a:cubicBezTo>
                <a:cubicBezTo>
                  <a:pt x="119436" y="119152"/>
                  <a:pt x="119436" y="118870"/>
                  <a:pt x="119718" y="118870"/>
                </a:cubicBezTo>
                <a:close/>
                <a:moveTo>
                  <a:pt x="113521" y="113223"/>
                </a:moveTo>
                <a:cubicBezTo>
                  <a:pt x="84225" y="104752"/>
                  <a:pt x="84225" y="104752"/>
                  <a:pt x="84225" y="104752"/>
                </a:cubicBezTo>
                <a:cubicBezTo>
                  <a:pt x="86197" y="97694"/>
                  <a:pt x="86197" y="97694"/>
                  <a:pt x="86197" y="97694"/>
                </a:cubicBezTo>
                <a:cubicBezTo>
                  <a:pt x="95211" y="97694"/>
                  <a:pt x="95211" y="97694"/>
                  <a:pt x="95211" y="97694"/>
                </a:cubicBezTo>
                <a:cubicBezTo>
                  <a:pt x="96901" y="97694"/>
                  <a:pt x="98028" y="96564"/>
                  <a:pt x="98028" y="95152"/>
                </a:cubicBezTo>
                <a:cubicBezTo>
                  <a:pt x="98028" y="85835"/>
                  <a:pt x="98028" y="85835"/>
                  <a:pt x="98028" y="85835"/>
                </a:cubicBezTo>
                <a:cubicBezTo>
                  <a:pt x="103943" y="84423"/>
                  <a:pt x="103943" y="84423"/>
                  <a:pt x="103943" y="84423"/>
                </a:cubicBezTo>
                <a:lnTo>
                  <a:pt x="113521" y="113223"/>
                </a:lnTo>
                <a:close/>
                <a:moveTo>
                  <a:pt x="42253" y="21458"/>
                </a:moveTo>
                <a:cubicBezTo>
                  <a:pt x="100563" y="79905"/>
                  <a:pt x="100563" y="79905"/>
                  <a:pt x="100563" y="79905"/>
                </a:cubicBezTo>
                <a:cubicBezTo>
                  <a:pt x="96056" y="81035"/>
                  <a:pt x="96056" y="81035"/>
                  <a:pt x="96056" y="81035"/>
                </a:cubicBezTo>
                <a:cubicBezTo>
                  <a:pt x="39718" y="24282"/>
                  <a:pt x="39718" y="24282"/>
                  <a:pt x="39718" y="24282"/>
                </a:cubicBezTo>
                <a:lnTo>
                  <a:pt x="42253" y="21458"/>
                </a:lnTo>
                <a:close/>
                <a:moveTo>
                  <a:pt x="35774" y="27952"/>
                </a:moveTo>
                <a:cubicBezTo>
                  <a:pt x="92676" y="84988"/>
                  <a:pt x="92676" y="84988"/>
                  <a:pt x="92676" y="84988"/>
                </a:cubicBezTo>
                <a:cubicBezTo>
                  <a:pt x="92676" y="92611"/>
                  <a:pt x="92676" y="92611"/>
                  <a:pt x="92676" y="92611"/>
                </a:cubicBezTo>
                <a:cubicBezTo>
                  <a:pt x="85352" y="92611"/>
                  <a:pt x="85352" y="92611"/>
                  <a:pt x="85352" y="92611"/>
                </a:cubicBezTo>
                <a:cubicBezTo>
                  <a:pt x="27887" y="35858"/>
                  <a:pt x="27887" y="35858"/>
                  <a:pt x="27887" y="35858"/>
                </a:cubicBezTo>
                <a:lnTo>
                  <a:pt x="35774" y="27952"/>
                </a:lnTo>
                <a:close/>
                <a:moveTo>
                  <a:pt x="5352" y="25976"/>
                </a:moveTo>
                <a:cubicBezTo>
                  <a:pt x="5352" y="25976"/>
                  <a:pt x="5352" y="25411"/>
                  <a:pt x="5633" y="25129"/>
                </a:cubicBezTo>
                <a:cubicBezTo>
                  <a:pt x="25070" y="5647"/>
                  <a:pt x="25070" y="5647"/>
                  <a:pt x="25070" y="5647"/>
                </a:cubicBezTo>
                <a:cubicBezTo>
                  <a:pt x="25352" y="5364"/>
                  <a:pt x="25633" y="5364"/>
                  <a:pt x="25915" y="5364"/>
                </a:cubicBezTo>
                <a:cubicBezTo>
                  <a:pt x="26197" y="5364"/>
                  <a:pt x="26478" y="5364"/>
                  <a:pt x="26760" y="5647"/>
                </a:cubicBezTo>
                <a:cubicBezTo>
                  <a:pt x="38591" y="17788"/>
                  <a:pt x="38591" y="17788"/>
                  <a:pt x="38591" y="17788"/>
                </a:cubicBezTo>
                <a:cubicBezTo>
                  <a:pt x="17464" y="38964"/>
                  <a:pt x="17464" y="38964"/>
                  <a:pt x="17464" y="38964"/>
                </a:cubicBezTo>
                <a:cubicBezTo>
                  <a:pt x="5633" y="26823"/>
                  <a:pt x="5633" y="26823"/>
                  <a:pt x="5633" y="26823"/>
                </a:cubicBezTo>
                <a:cubicBezTo>
                  <a:pt x="5352" y="26541"/>
                  <a:pt x="5352" y="26258"/>
                  <a:pt x="5352" y="25976"/>
                </a:cubicBezTo>
                <a:close/>
                <a:moveTo>
                  <a:pt x="24225" y="39529"/>
                </a:moveTo>
                <a:cubicBezTo>
                  <a:pt x="81408" y="96000"/>
                  <a:pt x="81408" y="96000"/>
                  <a:pt x="81408" y="96000"/>
                </a:cubicBezTo>
                <a:cubicBezTo>
                  <a:pt x="79718" y="101647"/>
                  <a:pt x="79718" y="101647"/>
                  <a:pt x="79718" y="101647"/>
                </a:cubicBezTo>
                <a:cubicBezTo>
                  <a:pt x="21126" y="42635"/>
                  <a:pt x="21126" y="42635"/>
                  <a:pt x="21126" y="42635"/>
                </a:cubicBezTo>
                <a:lnTo>
                  <a:pt x="24225" y="39529"/>
                </a:lnTo>
                <a:close/>
              </a:path>
            </a:pathLst>
          </a:custGeom>
          <a:solidFill>
            <a:schemeClr val="tx1"/>
          </a:solidFill>
          <a:ln>
            <a:noFill/>
          </a:ln>
        </p:spPr>
        <p:txBody>
          <a:bodyPr lIns="121900" tIns="60933" rIns="121900" bIns="60933" anchor="t" anchorCtr="0">
            <a:noAutofit/>
          </a:bodyPr>
          <a:lstStyle/>
          <a:p>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7" name="出自【趣你的PPT】(微信:qunideppt)：最优质的PPT资源库"/>
          <p:cNvSpPr/>
          <p:nvPr/>
        </p:nvSpPr>
        <p:spPr>
          <a:xfrm rot="8100000">
            <a:off x="1103899" y="2806769"/>
            <a:ext cx="1425183" cy="1377348"/>
          </a:xfrm>
          <a:prstGeom prst="teardrop">
            <a:avLst>
              <a:gd name="adj" fmla="val 8690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000" b="0" i="0" u="none" strike="noStrike" kern="1200" cap="none" spc="0" normalizeH="0" baseline="0" noProof="0" dirty="0">
              <a:ln>
                <a:noFill/>
              </a:ln>
              <a:solidFill>
                <a:prstClr val="white"/>
              </a:solidFill>
              <a:effectLst/>
              <a:uLnTx/>
              <a:uFillTx/>
              <a:latin typeface="等线" panose="02010600030101010101" charset="-122"/>
              <a:ea typeface="+mn-ea"/>
              <a:cs typeface="+mn-cs"/>
            </a:endParaRPr>
          </a:p>
        </p:txBody>
      </p:sp>
      <p:sp>
        <p:nvSpPr>
          <p:cNvPr id="21" name="文本框 20"/>
          <p:cNvSpPr txBox="1"/>
          <p:nvPr/>
        </p:nvSpPr>
        <p:spPr>
          <a:xfrm>
            <a:off x="1276073" y="3218262"/>
            <a:ext cx="1457240" cy="583565"/>
          </a:xfrm>
          <a:prstGeom prst="rect">
            <a:avLst/>
          </a:prstGeom>
          <a:noFill/>
        </p:spPr>
        <p:txBody>
          <a:bodyPr wrap="square" rtlCol="0">
            <a:spAutoFit/>
          </a:bodyPr>
          <a:lstStyle/>
          <a:p>
            <a:r>
              <a:rPr lang="zh-CN" altLang="en-US" sz="3200" b="1" dirty="0">
                <a:solidFill>
                  <a:schemeClr val="bg1"/>
                </a:solidFill>
                <a:latin typeface="黑体" panose="02010609060101010101" pitchFamily="49" charset="-122"/>
                <a:ea typeface="黑体" panose="02010609060101010101" pitchFamily="49" charset="-122"/>
              </a:rPr>
              <a:t>生态</a:t>
            </a:r>
            <a:endParaRPr lang="zh-CN" altLang="en-US" sz="3200" b="1" dirty="0">
              <a:solidFill>
                <a:schemeClr val="bg1"/>
              </a:solidFill>
              <a:latin typeface="黑体" panose="02010609060101010101" pitchFamily="49" charset="-122"/>
              <a:ea typeface="黑体" panose="02010609060101010101" pitchFamily="49" charset="-122"/>
            </a:endParaRPr>
          </a:p>
        </p:txBody>
      </p:sp>
      <p:sp>
        <p:nvSpPr>
          <p:cNvPr id="37" name="文本框 19"/>
          <p:cNvSpPr txBox="1"/>
          <p:nvPr/>
        </p:nvSpPr>
        <p:spPr>
          <a:xfrm>
            <a:off x="10663843" y="1919861"/>
            <a:ext cx="1457240" cy="584775"/>
          </a:xfrm>
          <a:prstGeom prst="rect">
            <a:avLst/>
          </a:prstGeom>
          <a:noFill/>
        </p:spPr>
        <p:txBody>
          <a:bodyPr wrap="square" rtlCol="0">
            <a:spAutoFit/>
          </a:bodyPr>
          <a:lstStyle/>
          <a:p>
            <a:r>
              <a:rPr lang="zh-CN" altLang="en-US" sz="3200" b="1" dirty="0" smtClean="0">
                <a:solidFill>
                  <a:schemeClr val="bg1"/>
                </a:solidFill>
                <a:latin typeface="黑体" panose="02010609060101010101" pitchFamily="49" charset="-122"/>
                <a:ea typeface="黑体" panose="02010609060101010101" pitchFamily="49" charset="-122"/>
              </a:rPr>
              <a:t>绩效</a:t>
            </a:r>
            <a:endParaRPr lang="zh-CN" altLang="en-US" sz="3200" b="1" dirty="0">
              <a:solidFill>
                <a:schemeClr val="bg1"/>
              </a:solidFill>
              <a:latin typeface="黑体" panose="02010609060101010101" pitchFamily="49" charset="-122"/>
              <a:ea typeface="黑体" panose="02010609060101010101" pitchFamily="49" charset="-122"/>
            </a:endParaRPr>
          </a:p>
        </p:txBody>
      </p:sp>
      <p:sp>
        <p:nvSpPr>
          <p:cNvPr id="3" name="文本框 2"/>
          <p:cNvSpPr txBox="1"/>
          <p:nvPr/>
        </p:nvSpPr>
        <p:spPr>
          <a:xfrm>
            <a:off x="3312160" y="1919605"/>
            <a:ext cx="8011795" cy="3415030"/>
          </a:xfrm>
          <a:prstGeom prst="rect">
            <a:avLst/>
          </a:prstGeom>
          <a:noFill/>
        </p:spPr>
        <p:txBody>
          <a:bodyPr wrap="square" rtlCol="0">
            <a:spAutoFit/>
          </a:bodyPr>
          <a:p>
            <a:pPr marL="342900" indent="-342900" algn="l" fontAlgn="auto">
              <a:lnSpc>
                <a:spcPct val="150000"/>
              </a:lnSpc>
              <a:buFont typeface="Arial" panose="020B0604020202020204" pitchFamily="34" charset="0"/>
              <a:buChar char="•"/>
            </a:pPr>
            <a:r>
              <a:rPr lang="zh-CN" altLang="en-US" sz="2400"/>
              <a:t>肥料产品中不得添加染色剂、着色剂等非法添加物；</a:t>
            </a:r>
            <a:endParaRPr lang="zh-CN" altLang="en-US" sz="2400"/>
          </a:p>
          <a:p>
            <a:pPr marL="342900" indent="-342900" algn="l" fontAlgn="auto">
              <a:lnSpc>
                <a:spcPct val="150000"/>
              </a:lnSpc>
              <a:buFont typeface="Arial" panose="020B0604020202020204" pitchFamily="34" charset="0"/>
              <a:buChar char="•"/>
            </a:pPr>
            <a:r>
              <a:rPr lang="zh-CN" altLang="en-US" sz="2400"/>
              <a:t>肥料产品的重金属含量不得超过《肥料中砷、镉、铅、铬、汞生态指标》（GB/T 23349）中的限定要求；</a:t>
            </a:r>
            <a:endParaRPr lang="zh-CN" altLang="en-US" sz="2400"/>
          </a:p>
          <a:p>
            <a:pPr marL="342900" indent="-342900" algn="l" fontAlgn="auto">
              <a:lnSpc>
                <a:spcPct val="150000"/>
              </a:lnSpc>
              <a:buFont typeface="Arial" panose="020B0604020202020204" pitchFamily="34" charset="0"/>
              <a:buChar char="•"/>
            </a:pPr>
            <a:r>
              <a:rPr lang="zh-CN" altLang="en-US" sz="2400"/>
              <a:t>在说明书等材料中规定正确施肥的专业指导意见，需要时，宜标明与有机类肥料（或无机类肥料）的合理掺混比例、有机质、腐殖酸等有效成分的含量等。</a:t>
            </a:r>
            <a:endParaRPr lang="zh-CN" altLang="en-US" sz="2400"/>
          </a:p>
        </p:txBody>
      </p:sp>
      <p:pic>
        <p:nvPicPr>
          <p:cNvPr id="5" name="图片 13" descr="中化logo"/>
          <p:cNvPicPr>
            <a:picLocks noChangeAspect="1"/>
          </p:cNvPicPr>
          <p:nvPr/>
        </p:nvPicPr>
        <p:blipFill>
          <a:blip r:embed="rId1">
            <a:clrChange>
              <a:clrFrom>
                <a:srgbClr val="FFFFFF"/>
              </a:clrFrom>
              <a:clrTo>
                <a:srgbClr val="FFFFFF">
                  <a:alpha val="0"/>
                </a:srgbClr>
              </a:clrTo>
            </a:clrChange>
          </a:blip>
          <a:stretch>
            <a:fillRect/>
          </a:stretch>
        </p:blipFill>
        <p:spPr>
          <a:xfrm>
            <a:off x="10946765" y="6003925"/>
            <a:ext cx="1143000" cy="760095"/>
          </a:xfrm>
          <a:prstGeom prst="rect">
            <a:avLst/>
          </a:prstGeom>
          <a:noFill/>
          <a:ln w="9525">
            <a:noFill/>
          </a:ln>
        </p:spPr>
      </p:pic>
      <p:sp>
        <p:nvSpPr>
          <p:cNvPr id="6" name="矩形 5"/>
          <p:cNvSpPr/>
          <p:nvPr/>
        </p:nvSpPr>
        <p:spPr>
          <a:xfrm>
            <a:off x="0" y="6764020"/>
            <a:ext cx="361505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3662045" y="6764020"/>
            <a:ext cx="361505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7320280" y="6758940"/>
            <a:ext cx="361505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flipV="1">
            <a:off x="8677910" y="495300"/>
            <a:ext cx="1633220"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矩形 12"/>
          <p:cNvSpPr/>
          <p:nvPr/>
        </p:nvSpPr>
        <p:spPr>
          <a:xfrm flipV="1">
            <a:off x="7183120" y="494030"/>
            <a:ext cx="1365885" cy="7747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flipV="1">
            <a:off x="5400675" y="493395"/>
            <a:ext cx="1633220"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出自【趣你的PPT】(微信:qunideppt)：最优质的PPT资源库"/>
          <p:cNvSpPr txBox="1"/>
          <p:nvPr/>
        </p:nvSpPr>
        <p:spPr>
          <a:xfrm>
            <a:off x="755015" y="302260"/>
            <a:ext cx="5586095"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生态环保优质</a:t>
            </a:r>
            <a:r>
              <a:rPr lang="zh-CN" altLang="en-US" sz="2400" b="1" noProof="0" dirty="0" smtClean="0">
                <a:ln>
                  <a:noFill/>
                </a:ln>
                <a:solidFill>
                  <a:prstClr val="black"/>
                </a:solidFill>
                <a:effectLst/>
                <a:uLnTx/>
                <a:uFillTx/>
                <a:latin typeface="微软雅黑" panose="020B0503020204020204" pitchFamily="34" charset="-122"/>
                <a:ea typeface="微软雅黑" panose="020B0503020204020204" pitchFamily="34" charset="-122"/>
                <a:sym typeface="+mn-ea"/>
              </a:rPr>
              <a:t>肥料</a:t>
            </a:r>
            <a:r>
              <a:rPr lang="zh-CN" altLang="en-US" sz="2400" b="1" noProof="0" dirty="0" smtClean="0">
                <a:ln>
                  <a:noFill/>
                </a:ln>
                <a:solidFill>
                  <a:prstClr val="black"/>
                </a:solidFill>
                <a:effectLst/>
                <a:uLnTx/>
                <a:uFillTx/>
                <a:latin typeface="微软雅黑" panose="020B0503020204020204" pitchFamily="34" charset="-122"/>
                <a:ea typeface="微软雅黑" panose="020B0503020204020204" pitchFamily="34" charset="-122"/>
                <a:sym typeface="+mn-ea"/>
              </a:rPr>
              <a:t>产品</a:t>
            </a:r>
            <a:r>
              <a:rPr kumimoji="0" lang="zh-CN" altLang="en-US" sz="24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评价</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内容</a:t>
            </a: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4" name="出自【趣你的PPT】(微信:qunideppt)：最优质的PPT资源库"/>
          <p:cNvSpPr/>
          <p:nvPr/>
        </p:nvSpPr>
        <p:spPr>
          <a:xfrm>
            <a:off x="355458" y="368872"/>
            <a:ext cx="328304" cy="328304"/>
          </a:xfrm>
          <a:custGeom>
            <a:avLst/>
            <a:gdLst/>
            <a:ahLst/>
            <a:cxnLst/>
            <a:rect l="0" t="0" r="0" b="0"/>
            <a:pathLst>
              <a:path w="120000" h="120000" extrusionOk="0">
                <a:moveTo>
                  <a:pt x="119718" y="118870"/>
                </a:moveTo>
                <a:cubicBezTo>
                  <a:pt x="119718" y="118870"/>
                  <a:pt x="119718" y="118870"/>
                  <a:pt x="119718" y="118588"/>
                </a:cubicBezTo>
                <a:cubicBezTo>
                  <a:pt x="119718" y="118588"/>
                  <a:pt x="119718" y="118588"/>
                  <a:pt x="119999" y="118305"/>
                </a:cubicBezTo>
                <a:cubicBezTo>
                  <a:pt x="119999" y="118305"/>
                  <a:pt x="119999" y="118305"/>
                  <a:pt x="119999" y="118305"/>
                </a:cubicBezTo>
                <a:cubicBezTo>
                  <a:pt x="119999" y="118023"/>
                  <a:pt x="119999" y="118023"/>
                  <a:pt x="119999" y="117741"/>
                </a:cubicBezTo>
                <a:cubicBezTo>
                  <a:pt x="119999" y="117741"/>
                  <a:pt x="119999" y="117741"/>
                  <a:pt x="119999" y="117741"/>
                </a:cubicBezTo>
                <a:cubicBezTo>
                  <a:pt x="119999" y="117741"/>
                  <a:pt x="119999" y="117458"/>
                  <a:pt x="119999" y="117458"/>
                </a:cubicBezTo>
                <a:cubicBezTo>
                  <a:pt x="119999" y="117458"/>
                  <a:pt x="119999" y="117458"/>
                  <a:pt x="119999" y="117176"/>
                </a:cubicBezTo>
                <a:cubicBezTo>
                  <a:pt x="119999" y="117176"/>
                  <a:pt x="119999" y="117176"/>
                  <a:pt x="119999" y="117176"/>
                </a:cubicBezTo>
                <a:cubicBezTo>
                  <a:pt x="119999" y="117176"/>
                  <a:pt x="119999" y="116894"/>
                  <a:pt x="119999" y="116894"/>
                </a:cubicBezTo>
                <a:cubicBezTo>
                  <a:pt x="119999" y="116894"/>
                  <a:pt x="119999" y="116611"/>
                  <a:pt x="119999" y="116611"/>
                </a:cubicBezTo>
                <a:cubicBezTo>
                  <a:pt x="119999" y="116611"/>
                  <a:pt x="119999" y="116611"/>
                  <a:pt x="119999" y="116611"/>
                </a:cubicBezTo>
                <a:cubicBezTo>
                  <a:pt x="108450" y="80470"/>
                  <a:pt x="108450" y="80470"/>
                  <a:pt x="108450" y="80470"/>
                </a:cubicBezTo>
                <a:cubicBezTo>
                  <a:pt x="108169" y="80188"/>
                  <a:pt x="107887" y="79905"/>
                  <a:pt x="107605" y="79623"/>
                </a:cubicBezTo>
                <a:cubicBezTo>
                  <a:pt x="44788" y="16376"/>
                  <a:pt x="44788" y="16376"/>
                  <a:pt x="44788" y="16376"/>
                </a:cubicBezTo>
                <a:cubicBezTo>
                  <a:pt x="44507" y="16094"/>
                  <a:pt x="44507" y="16094"/>
                  <a:pt x="44225" y="15811"/>
                </a:cubicBezTo>
                <a:cubicBezTo>
                  <a:pt x="30422" y="1976"/>
                  <a:pt x="30422" y="1976"/>
                  <a:pt x="30422" y="1976"/>
                </a:cubicBezTo>
                <a:cubicBezTo>
                  <a:pt x="29295" y="847"/>
                  <a:pt x="27605" y="0"/>
                  <a:pt x="25915" y="0"/>
                </a:cubicBezTo>
                <a:cubicBezTo>
                  <a:pt x="24225" y="0"/>
                  <a:pt x="22535" y="847"/>
                  <a:pt x="21126" y="1976"/>
                </a:cubicBezTo>
                <a:cubicBezTo>
                  <a:pt x="1971" y="21458"/>
                  <a:pt x="1971" y="21458"/>
                  <a:pt x="1971" y="21458"/>
                </a:cubicBezTo>
                <a:cubicBezTo>
                  <a:pt x="563" y="22588"/>
                  <a:pt x="0" y="24282"/>
                  <a:pt x="0" y="25976"/>
                </a:cubicBezTo>
                <a:cubicBezTo>
                  <a:pt x="0" y="27670"/>
                  <a:pt x="563" y="29364"/>
                  <a:pt x="1971" y="30776"/>
                </a:cubicBezTo>
                <a:cubicBezTo>
                  <a:pt x="15211" y="44047"/>
                  <a:pt x="15211" y="44047"/>
                  <a:pt x="15211" y="44047"/>
                </a:cubicBezTo>
                <a:cubicBezTo>
                  <a:pt x="15492" y="44329"/>
                  <a:pt x="15492" y="44329"/>
                  <a:pt x="15492" y="44611"/>
                </a:cubicBezTo>
                <a:cubicBezTo>
                  <a:pt x="78591" y="108141"/>
                  <a:pt x="78591" y="108141"/>
                  <a:pt x="78591" y="108141"/>
                </a:cubicBezTo>
                <a:cubicBezTo>
                  <a:pt x="78873" y="108423"/>
                  <a:pt x="79436" y="108705"/>
                  <a:pt x="79718" y="108705"/>
                </a:cubicBezTo>
                <a:cubicBezTo>
                  <a:pt x="99436" y="114635"/>
                  <a:pt x="99436" y="114635"/>
                  <a:pt x="99436" y="114635"/>
                </a:cubicBezTo>
                <a:cubicBezTo>
                  <a:pt x="2535" y="114635"/>
                  <a:pt x="2535" y="114635"/>
                  <a:pt x="2535" y="114635"/>
                </a:cubicBezTo>
                <a:cubicBezTo>
                  <a:pt x="1126" y="114635"/>
                  <a:pt x="0" y="115764"/>
                  <a:pt x="0" y="117176"/>
                </a:cubicBezTo>
                <a:cubicBezTo>
                  <a:pt x="0" y="118870"/>
                  <a:pt x="1126" y="120000"/>
                  <a:pt x="2535" y="120000"/>
                </a:cubicBezTo>
                <a:cubicBezTo>
                  <a:pt x="117464" y="120000"/>
                  <a:pt x="117464" y="120000"/>
                  <a:pt x="117464" y="120000"/>
                </a:cubicBezTo>
                <a:cubicBezTo>
                  <a:pt x="117464" y="120000"/>
                  <a:pt x="117464" y="120000"/>
                  <a:pt x="117464" y="120000"/>
                </a:cubicBezTo>
                <a:cubicBezTo>
                  <a:pt x="117746" y="120000"/>
                  <a:pt x="117746" y="120000"/>
                  <a:pt x="118028" y="120000"/>
                </a:cubicBezTo>
                <a:cubicBezTo>
                  <a:pt x="118028" y="120000"/>
                  <a:pt x="118309" y="119717"/>
                  <a:pt x="118591" y="119717"/>
                </a:cubicBezTo>
                <a:cubicBezTo>
                  <a:pt x="118591" y="119717"/>
                  <a:pt x="118591" y="119717"/>
                  <a:pt x="118591" y="119717"/>
                </a:cubicBezTo>
                <a:cubicBezTo>
                  <a:pt x="118591" y="119717"/>
                  <a:pt x="118873" y="119717"/>
                  <a:pt x="118873" y="119435"/>
                </a:cubicBezTo>
                <a:cubicBezTo>
                  <a:pt x="118873" y="119435"/>
                  <a:pt x="118873" y="119435"/>
                  <a:pt x="118873" y="119435"/>
                </a:cubicBezTo>
                <a:cubicBezTo>
                  <a:pt x="119154" y="119435"/>
                  <a:pt x="119154" y="119152"/>
                  <a:pt x="119436" y="119152"/>
                </a:cubicBezTo>
                <a:cubicBezTo>
                  <a:pt x="119436" y="119152"/>
                  <a:pt x="119436" y="119152"/>
                  <a:pt x="119436" y="119152"/>
                </a:cubicBezTo>
                <a:cubicBezTo>
                  <a:pt x="119436" y="119152"/>
                  <a:pt x="119436" y="118870"/>
                  <a:pt x="119718" y="118870"/>
                </a:cubicBezTo>
                <a:close/>
                <a:moveTo>
                  <a:pt x="113521" y="113223"/>
                </a:moveTo>
                <a:cubicBezTo>
                  <a:pt x="84225" y="104752"/>
                  <a:pt x="84225" y="104752"/>
                  <a:pt x="84225" y="104752"/>
                </a:cubicBezTo>
                <a:cubicBezTo>
                  <a:pt x="86197" y="97694"/>
                  <a:pt x="86197" y="97694"/>
                  <a:pt x="86197" y="97694"/>
                </a:cubicBezTo>
                <a:cubicBezTo>
                  <a:pt x="95211" y="97694"/>
                  <a:pt x="95211" y="97694"/>
                  <a:pt x="95211" y="97694"/>
                </a:cubicBezTo>
                <a:cubicBezTo>
                  <a:pt x="96901" y="97694"/>
                  <a:pt x="98028" y="96564"/>
                  <a:pt x="98028" y="95152"/>
                </a:cubicBezTo>
                <a:cubicBezTo>
                  <a:pt x="98028" y="85835"/>
                  <a:pt x="98028" y="85835"/>
                  <a:pt x="98028" y="85835"/>
                </a:cubicBezTo>
                <a:cubicBezTo>
                  <a:pt x="103943" y="84423"/>
                  <a:pt x="103943" y="84423"/>
                  <a:pt x="103943" y="84423"/>
                </a:cubicBezTo>
                <a:lnTo>
                  <a:pt x="113521" y="113223"/>
                </a:lnTo>
                <a:close/>
                <a:moveTo>
                  <a:pt x="42253" y="21458"/>
                </a:moveTo>
                <a:cubicBezTo>
                  <a:pt x="100563" y="79905"/>
                  <a:pt x="100563" y="79905"/>
                  <a:pt x="100563" y="79905"/>
                </a:cubicBezTo>
                <a:cubicBezTo>
                  <a:pt x="96056" y="81035"/>
                  <a:pt x="96056" y="81035"/>
                  <a:pt x="96056" y="81035"/>
                </a:cubicBezTo>
                <a:cubicBezTo>
                  <a:pt x="39718" y="24282"/>
                  <a:pt x="39718" y="24282"/>
                  <a:pt x="39718" y="24282"/>
                </a:cubicBezTo>
                <a:lnTo>
                  <a:pt x="42253" y="21458"/>
                </a:lnTo>
                <a:close/>
                <a:moveTo>
                  <a:pt x="35774" y="27952"/>
                </a:moveTo>
                <a:cubicBezTo>
                  <a:pt x="92676" y="84988"/>
                  <a:pt x="92676" y="84988"/>
                  <a:pt x="92676" y="84988"/>
                </a:cubicBezTo>
                <a:cubicBezTo>
                  <a:pt x="92676" y="92611"/>
                  <a:pt x="92676" y="92611"/>
                  <a:pt x="92676" y="92611"/>
                </a:cubicBezTo>
                <a:cubicBezTo>
                  <a:pt x="85352" y="92611"/>
                  <a:pt x="85352" y="92611"/>
                  <a:pt x="85352" y="92611"/>
                </a:cubicBezTo>
                <a:cubicBezTo>
                  <a:pt x="27887" y="35858"/>
                  <a:pt x="27887" y="35858"/>
                  <a:pt x="27887" y="35858"/>
                </a:cubicBezTo>
                <a:lnTo>
                  <a:pt x="35774" y="27952"/>
                </a:lnTo>
                <a:close/>
                <a:moveTo>
                  <a:pt x="5352" y="25976"/>
                </a:moveTo>
                <a:cubicBezTo>
                  <a:pt x="5352" y="25976"/>
                  <a:pt x="5352" y="25411"/>
                  <a:pt x="5633" y="25129"/>
                </a:cubicBezTo>
                <a:cubicBezTo>
                  <a:pt x="25070" y="5647"/>
                  <a:pt x="25070" y="5647"/>
                  <a:pt x="25070" y="5647"/>
                </a:cubicBezTo>
                <a:cubicBezTo>
                  <a:pt x="25352" y="5364"/>
                  <a:pt x="25633" y="5364"/>
                  <a:pt x="25915" y="5364"/>
                </a:cubicBezTo>
                <a:cubicBezTo>
                  <a:pt x="26197" y="5364"/>
                  <a:pt x="26478" y="5364"/>
                  <a:pt x="26760" y="5647"/>
                </a:cubicBezTo>
                <a:cubicBezTo>
                  <a:pt x="38591" y="17788"/>
                  <a:pt x="38591" y="17788"/>
                  <a:pt x="38591" y="17788"/>
                </a:cubicBezTo>
                <a:cubicBezTo>
                  <a:pt x="17464" y="38964"/>
                  <a:pt x="17464" y="38964"/>
                  <a:pt x="17464" y="38964"/>
                </a:cubicBezTo>
                <a:cubicBezTo>
                  <a:pt x="5633" y="26823"/>
                  <a:pt x="5633" y="26823"/>
                  <a:pt x="5633" y="26823"/>
                </a:cubicBezTo>
                <a:cubicBezTo>
                  <a:pt x="5352" y="26541"/>
                  <a:pt x="5352" y="26258"/>
                  <a:pt x="5352" y="25976"/>
                </a:cubicBezTo>
                <a:close/>
                <a:moveTo>
                  <a:pt x="24225" y="39529"/>
                </a:moveTo>
                <a:cubicBezTo>
                  <a:pt x="81408" y="96000"/>
                  <a:pt x="81408" y="96000"/>
                  <a:pt x="81408" y="96000"/>
                </a:cubicBezTo>
                <a:cubicBezTo>
                  <a:pt x="79718" y="101647"/>
                  <a:pt x="79718" y="101647"/>
                  <a:pt x="79718" y="101647"/>
                </a:cubicBezTo>
                <a:cubicBezTo>
                  <a:pt x="21126" y="42635"/>
                  <a:pt x="21126" y="42635"/>
                  <a:pt x="21126" y="42635"/>
                </a:cubicBezTo>
                <a:lnTo>
                  <a:pt x="24225" y="39529"/>
                </a:lnTo>
                <a:close/>
              </a:path>
            </a:pathLst>
          </a:custGeom>
          <a:solidFill>
            <a:schemeClr val="tx1"/>
          </a:solidFill>
          <a:ln>
            <a:noFill/>
          </a:ln>
        </p:spPr>
        <p:txBody>
          <a:bodyPr lIns="121900" tIns="60933" rIns="121900" bIns="60933" anchor="t" anchorCtr="0">
            <a:noAutofit/>
          </a:bodyPr>
          <a:lstStyle/>
          <a:p>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7" name="出自【趣你的PPT】(微信:qunideppt)：最优质的PPT资源库"/>
          <p:cNvSpPr/>
          <p:nvPr/>
        </p:nvSpPr>
        <p:spPr>
          <a:xfrm rot="8100000">
            <a:off x="1103899" y="2806769"/>
            <a:ext cx="1425183" cy="1377348"/>
          </a:xfrm>
          <a:prstGeom prst="teardrop">
            <a:avLst>
              <a:gd name="adj" fmla="val 8690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000" b="0" i="0" u="none" strike="noStrike" kern="1200" cap="none" spc="0" normalizeH="0" baseline="0" noProof="0" dirty="0">
              <a:ln>
                <a:noFill/>
              </a:ln>
              <a:solidFill>
                <a:prstClr val="white"/>
              </a:solidFill>
              <a:effectLst/>
              <a:uLnTx/>
              <a:uFillTx/>
              <a:latin typeface="等线" panose="02010600030101010101" charset="-122"/>
              <a:ea typeface="+mn-ea"/>
              <a:cs typeface="+mn-cs"/>
            </a:endParaRPr>
          </a:p>
        </p:txBody>
      </p:sp>
      <p:sp>
        <p:nvSpPr>
          <p:cNvPr id="21" name="文本框 20"/>
          <p:cNvSpPr txBox="1"/>
          <p:nvPr/>
        </p:nvSpPr>
        <p:spPr>
          <a:xfrm>
            <a:off x="1276073" y="3218262"/>
            <a:ext cx="1457240" cy="583565"/>
          </a:xfrm>
          <a:prstGeom prst="rect">
            <a:avLst/>
          </a:prstGeom>
          <a:noFill/>
        </p:spPr>
        <p:txBody>
          <a:bodyPr wrap="square" rtlCol="0">
            <a:spAutoFit/>
          </a:bodyPr>
          <a:lstStyle/>
          <a:p>
            <a:r>
              <a:rPr lang="zh-CN" altLang="en-US" sz="3200" b="1" dirty="0">
                <a:solidFill>
                  <a:schemeClr val="bg1"/>
                </a:solidFill>
                <a:latin typeface="黑体" panose="02010609060101010101" pitchFamily="49" charset="-122"/>
                <a:ea typeface="黑体" panose="02010609060101010101" pitchFamily="49" charset="-122"/>
              </a:rPr>
              <a:t>环保</a:t>
            </a:r>
            <a:endParaRPr lang="zh-CN" altLang="en-US" sz="3200" b="1" dirty="0">
              <a:solidFill>
                <a:schemeClr val="bg1"/>
              </a:solidFill>
              <a:latin typeface="黑体" panose="02010609060101010101" pitchFamily="49" charset="-122"/>
              <a:ea typeface="黑体" panose="02010609060101010101" pitchFamily="49" charset="-122"/>
            </a:endParaRPr>
          </a:p>
        </p:txBody>
      </p:sp>
      <p:sp>
        <p:nvSpPr>
          <p:cNvPr id="37" name="文本框 19"/>
          <p:cNvSpPr txBox="1"/>
          <p:nvPr/>
        </p:nvSpPr>
        <p:spPr>
          <a:xfrm>
            <a:off x="10663843" y="1919861"/>
            <a:ext cx="1457240" cy="584775"/>
          </a:xfrm>
          <a:prstGeom prst="rect">
            <a:avLst/>
          </a:prstGeom>
          <a:noFill/>
        </p:spPr>
        <p:txBody>
          <a:bodyPr wrap="square" rtlCol="0">
            <a:spAutoFit/>
          </a:bodyPr>
          <a:lstStyle/>
          <a:p>
            <a:r>
              <a:rPr lang="zh-CN" altLang="en-US" sz="3200" b="1" dirty="0" smtClean="0">
                <a:solidFill>
                  <a:schemeClr val="bg1"/>
                </a:solidFill>
                <a:latin typeface="黑体" panose="02010609060101010101" pitchFamily="49" charset="-122"/>
                <a:ea typeface="黑体" panose="02010609060101010101" pitchFamily="49" charset="-122"/>
              </a:rPr>
              <a:t>绩效</a:t>
            </a:r>
            <a:endParaRPr lang="zh-CN" altLang="en-US" sz="3200" b="1" dirty="0">
              <a:solidFill>
                <a:schemeClr val="bg1"/>
              </a:solidFill>
              <a:latin typeface="黑体" panose="02010609060101010101" pitchFamily="49" charset="-122"/>
              <a:ea typeface="黑体" panose="02010609060101010101" pitchFamily="49" charset="-122"/>
            </a:endParaRPr>
          </a:p>
        </p:txBody>
      </p:sp>
      <p:sp>
        <p:nvSpPr>
          <p:cNvPr id="3" name="文本框 2"/>
          <p:cNvSpPr txBox="1"/>
          <p:nvPr/>
        </p:nvSpPr>
        <p:spPr>
          <a:xfrm>
            <a:off x="3312160" y="2331720"/>
            <a:ext cx="8011795" cy="2861310"/>
          </a:xfrm>
          <a:prstGeom prst="rect">
            <a:avLst/>
          </a:prstGeom>
          <a:noFill/>
        </p:spPr>
        <p:txBody>
          <a:bodyPr wrap="square" rtlCol="0">
            <a:spAutoFit/>
          </a:bodyPr>
          <a:p>
            <a:pPr marL="342900" indent="-342900" algn="l" fontAlgn="auto">
              <a:lnSpc>
                <a:spcPct val="150000"/>
              </a:lnSpc>
              <a:buFont typeface="Arial" panose="020B0604020202020204" pitchFamily="34" charset="0"/>
              <a:buChar char="•"/>
            </a:pPr>
            <a:r>
              <a:rPr lang="zh-CN" altLang="en-US" sz="2400"/>
              <a:t>建立环境控制管理体系，制定文件化控制程序，明确环境绩效的监测方式及频次，并有效运行；</a:t>
            </a:r>
            <a:endParaRPr lang="zh-CN" altLang="en-US" sz="2400"/>
          </a:p>
          <a:p>
            <a:pPr marL="342900" indent="-342900" algn="l" fontAlgn="auto">
              <a:lnSpc>
                <a:spcPct val="150000"/>
              </a:lnSpc>
              <a:buFont typeface="Arial" panose="020B0604020202020204" pitchFamily="34" charset="0"/>
              <a:buChar char="•"/>
            </a:pPr>
            <a:r>
              <a:rPr lang="zh-CN" altLang="en-US" sz="2400"/>
              <a:t>废水、废气、废渣、噪声等监测频次及结果需符合国家及行业规定；</a:t>
            </a:r>
            <a:endParaRPr lang="zh-CN" altLang="en-US" sz="2400"/>
          </a:p>
          <a:p>
            <a:pPr marL="342900" indent="-342900" algn="l" fontAlgn="auto">
              <a:lnSpc>
                <a:spcPct val="150000"/>
              </a:lnSpc>
              <a:buFont typeface="Arial" panose="020B0604020202020204" pitchFamily="34" charset="0"/>
              <a:buChar char="•"/>
            </a:pPr>
            <a:r>
              <a:rPr lang="zh-CN" altLang="en-US" sz="2400"/>
              <a:t>配备必要的环保装置，并确保运行正常。</a:t>
            </a:r>
            <a:endParaRPr lang="zh-CN" altLang="en-US" sz="2400"/>
          </a:p>
        </p:txBody>
      </p:sp>
      <p:pic>
        <p:nvPicPr>
          <p:cNvPr id="5" name="图片 13" descr="中化logo"/>
          <p:cNvPicPr>
            <a:picLocks noChangeAspect="1"/>
          </p:cNvPicPr>
          <p:nvPr/>
        </p:nvPicPr>
        <p:blipFill>
          <a:blip r:embed="rId1">
            <a:clrChange>
              <a:clrFrom>
                <a:srgbClr val="FFFFFF"/>
              </a:clrFrom>
              <a:clrTo>
                <a:srgbClr val="FFFFFF">
                  <a:alpha val="0"/>
                </a:srgbClr>
              </a:clrTo>
            </a:clrChange>
          </a:blip>
          <a:stretch>
            <a:fillRect/>
          </a:stretch>
        </p:blipFill>
        <p:spPr>
          <a:xfrm>
            <a:off x="10946765" y="6003925"/>
            <a:ext cx="1143000" cy="760095"/>
          </a:xfrm>
          <a:prstGeom prst="rect">
            <a:avLst/>
          </a:prstGeom>
          <a:noFill/>
          <a:ln w="9525">
            <a:noFill/>
          </a:ln>
        </p:spPr>
      </p:pic>
      <p:sp>
        <p:nvSpPr>
          <p:cNvPr id="6" name="矩形 5"/>
          <p:cNvSpPr/>
          <p:nvPr/>
        </p:nvSpPr>
        <p:spPr>
          <a:xfrm>
            <a:off x="0" y="6764020"/>
            <a:ext cx="361505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3662045" y="6764020"/>
            <a:ext cx="361505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7320280" y="6758940"/>
            <a:ext cx="361505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flipV="1">
            <a:off x="8677910" y="495300"/>
            <a:ext cx="1633220"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矩形 12"/>
          <p:cNvSpPr/>
          <p:nvPr/>
        </p:nvSpPr>
        <p:spPr>
          <a:xfrm flipV="1">
            <a:off x="7183120" y="494030"/>
            <a:ext cx="1365885" cy="7747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flipV="1">
            <a:off x="5400675" y="493395"/>
            <a:ext cx="1633220"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出自【趣你的PPT】(微信:qunideppt)：最优质的PPT资源库"/>
          <p:cNvSpPr txBox="1"/>
          <p:nvPr/>
        </p:nvSpPr>
        <p:spPr>
          <a:xfrm>
            <a:off x="755015" y="302260"/>
            <a:ext cx="5586095"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生态环保优质</a:t>
            </a:r>
            <a:r>
              <a:rPr lang="zh-CN" altLang="en-US" sz="2400" b="1" noProof="0" dirty="0" smtClean="0">
                <a:ln>
                  <a:noFill/>
                </a:ln>
                <a:solidFill>
                  <a:prstClr val="black"/>
                </a:solidFill>
                <a:effectLst/>
                <a:uLnTx/>
                <a:uFillTx/>
                <a:latin typeface="微软雅黑" panose="020B0503020204020204" pitchFamily="34" charset="-122"/>
                <a:ea typeface="微软雅黑" panose="020B0503020204020204" pitchFamily="34" charset="-122"/>
                <a:sym typeface="+mn-ea"/>
              </a:rPr>
              <a:t>肥料</a:t>
            </a:r>
            <a:r>
              <a:rPr lang="zh-CN" altLang="en-US" sz="2400" b="1" noProof="0" dirty="0" smtClean="0">
                <a:ln>
                  <a:noFill/>
                </a:ln>
                <a:solidFill>
                  <a:prstClr val="black"/>
                </a:solidFill>
                <a:effectLst/>
                <a:uLnTx/>
                <a:uFillTx/>
                <a:latin typeface="微软雅黑" panose="020B0503020204020204" pitchFamily="34" charset="-122"/>
                <a:ea typeface="微软雅黑" panose="020B0503020204020204" pitchFamily="34" charset="-122"/>
                <a:sym typeface="+mn-ea"/>
              </a:rPr>
              <a:t>产品</a:t>
            </a:r>
            <a:r>
              <a:rPr kumimoji="0" lang="zh-CN" altLang="en-US" sz="24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评价</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内容</a:t>
            </a: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4" name="出自【趣你的PPT】(微信:qunideppt)：最优质的PPT资源库"/>
          <p:cNvSpPr/>
          <p:nvPr/>
        </p:nvSpPr>
        <p:spPr>
          <a:xfrm>
            <a:off x="355458" y="368872"/>
            <a:ext cx="328304" cy="328304"/>
          </a:xfrm>
          <a:custGeom>
            <a:avLst/>
            <a:gdLst/>
            <a:ahLst/>
            <a:cxnLst/>
            <a:rect l="0" t="0" r="0" b="0"/>
            <a:pathLst>
              <a:path w="120000" h="120000" extrusionOk="0">
                <a:moveTo>
                  <a:pt x="119718" y="118870"/>
                </a:moveTo>
                <a:cubicBezTo>
                  <a:pt x="119718" y="118870"/>
                  <a:pt x="119718" y="118870"/>
                  <a:pt x="119718" y="118588"/>
                </a:cubicBezTo>
                <a:cubicBezTo>
                  <a:pt x="119718" y="118588"/>
                  <a:pt x="119718" y="118588"/>
                  <a:pt x="119999" y="118305"/>
                </a:cubicBezTo>
                <a:cubicBezTo>
                  <a:pt x="119999" y="118305"/>
                  <a:pt x="119999" y="118305"/>
                  <a:pt x="119999" y="118305"/>
                </a:cubicBezTo>
                <a:cubicBezTo>
                  <a:pt x="119999" y="118023"/>
                  <a:pt x="119999" y="118023"/>
                  <a:pt x="119999" y="117741"/>
                </a:cubicBezTo>
                <a:cubicBezTo>
                  <a:pt x="119999" y="117741"/>
                  <a:pt x="119999" y="117741"/>
                  <a:pt x="119999" y="117741"/>
                </a:cubicBezTo>
                <a:cubicBezTo>
                  <a:pt x="119999" y="117741"/>
                  <a:pt x="119999" y="117458"/>
                  <a:pt x="119999" y="117458"/>
                </a:cubicBezTo>
                <a:cubicBezTo>
                  <a:pt x="119999" y="117458"/>
                  <a:pt x="119999" y="117458"/>
                  <a:pt x="119999" y="117176"/>
                </a:cubicBezTo>
                <a:cubicBezTo>
                  <a:pt x="119999" y="117176"/>
                  <a:pt x="119999" y="117176"/>
                  <a:pt x="119999" y="117176"/>
                </a:cubicBezTo>
                <a:cubicBezTo>
                  <a:pt x="119999" y="117176"/>
                  <a:pt x="119999" y="116894"/>
                  <a:pt x="119999" y="116894"/>
                </a:cubicBezTo>
                <a:cubicBezTo>
                  <a:pt x="119999" y="116894"/>
                  <a:pt x="119999" y="116611"/>
                  <a:pt x="119999" y="116611"/>
                </a:cubicBezTo>
                <a:cubicBezTo>
                  <a:pt x="119999" y="116611"/>
                  <a:pt x="119999" y="116611"/>
                  <a:pt x="119999" y="116611"/>
                </a:cubicBezTo>
                <a:cubicBezTo>
                  <a:pt x="108450" y="80470"/>
                  <a:pt x="108450" y="80470"/>
                  <a:pt x="108450" y="80470"/>
                </a:cubicBezTo>
                <a:cubicBezTo>
                  <a:pt x="108169" y="80188"/>
                  <a:pt x="107887" y="79905"/>
                  <a:pt x="107605" y="79623"/>
                </a:cubicBezTo>
                <a:cubicBezTo>
                  <a:pt x="44788" y="16376"/>
                  <a:pt x="44788" y="16376"/>
                  <a:pt x="44788" y="16376"/>
                </a:cubicBezTo>
                <a:cubicBezTo>
                  <a:pt x="44507" y="16094"/>
                  <a:pt x="44507" y="16094"/>
                  <a:pt x="44225" y="15811"/>
                </a:cubicBezTo>
                <a:cubicBezTo>
                  <a:pt x="30422" y="1976"/>
                  <a:pt x="30422" y="1976"/>
                  <a:pt x="30422" y="1976"/>
                </a:cubicBezTo>
                <a:cubicBezTo>
                  <a:pt x="29295" y="847"/>
                  <a:pt x="27605" y="0"/>
                  <a:pt x="25915" y="0"/>
                </a:cubicBezTo>
                <a:cubicBezTo>
                  <a:pt x="24225" y="0"/>
                  <a:pt x="22535" y="847"/>
                  <a:pt x="21126" y="1976"/>
                </a:cubicBezTo>
                <a:cubicBezTo>
                  <a:pt x="1971" y="21458"/>
                  <a:pt x="1971" y="21458"/>
                  <a:pt x="1971" y="21458"/>
                </a:cubicBezTo>
                <a:cubicBezTo>
                  <a:pt x="563" y="22588"/>
                  <a:pt x="0" y="24282"/>
                  <a:pt x="0" y="25976"/>
                </a:cubicBezTo>
                <a:cubicBezTo>
                  <a:pt x="0" y="27670"/>
                  <a:pt x="563" y="29364"/>
                  <a:pt x="1971" y="30776"/>
                </a:cubicBezTo>
                <a:cubicBezTo>
                  <a:pt x="15211" y="44047"/>
                  <a:pt x="15211" y="44047"/>
                  <a:pt x="15211" y="44047"/>
                </a:cubicBezTo>
                <a:cubicBezTo>
                  <a:pt x="15492" y="44329"/>
                  <a:pt x="15492" y="44329"/>
                  <a:pt x="15492" y="44611"/>
                </a:cubicBezTo>
                <a:cubicBezTo>
                  <a:pt x="78591" y="108141"/>
                  <a:pt x="78591" y="108141"/>
                  <a:pt x="78591" y="108141"/>
                </a:cubicBezTo>
                <a:cubicBezTo>
                  <a:pt x="78873" y="108423"/>
                  <a:pt x="79436" y="108705"/>
                  <a:pt x="79718" y="108705"/>
                </a:cubicBezTo>
                <a:cubicBezTo>
                  <a:pt x="99436" y="114635"/>
                  <a:pt x="99436" y="114635"/>
                  <a:pt x="99436" y="114635"/>
                </a:cubicBezTo>
                <a:cubicBezTo>
                  <a:pt x="2535" y="114635"/>
                  <a:pt x="2535" y="114635"/>
                  <a:pt x="2535" y="114635"/>
                </a:cubicBezTo>
                <a:cubicBezTo>
                  <a:pt x="1126" y="114635"/>
                  <a:pt x="0" y="115764"/>
                  <a:pt x="0" y="117176"/>
                </a:cubicBezTo>
                <a:cubicBezTo>
                  <a:pt x="0" y="118870"/>
                  <a:pt x="1126" y="120000"/>
                  <a:pt x="2535" y="120000"/>
                </a:cubicBezTo>
                <a:cubicBezTo>
                  <a:pt x="117464" y="120000"/>
                  <a:pt x="117464" y="120000"/>
                  <a:pt x="117464" y="120000"/>
                </a:cubicBezTo>
                <a:cubicBezTo>
                  <a:pt x="117464" y="120000"/>
                  <a:pt x="117464" y="120000"/>
                  <a:pt x="117464" y="120000"/>
                </a:cubicBezTo>
                <a:cubicBezTo>
                  <a:pt x="117746" y="120000"/>
                  <a:pt x="117746" y="120000"/>
                  <a:pt x="118028" y="120000"/>
                </a:cubicBezTo>
                <a:cubicBezTo>
                  <a:pt x="118028" y="120000"/>
                  <a:pt x="118309" y="119717"/>
                  <a:pt x="118591" y="119717"/>
                </a:cubicBezTo>
                <a:cubicBezTo>
                  <a:pt x="118591" y="119717"/>
                  <a:pt x="118591" y="119717"/>
                  <a:pt x="118591" y="119717"/>
                </a:cubicBezTo>
                <a:cubicBezTo>
                  <a:pt x="118591" y="119717"/>
                  <a:pt x="118873" y="119717"/>
                  <a:pt x="118873" y="119435"/>
                </a:cubicBezTo>
                <a:cubicBezTo>
                  <a:pt x="118873" y="119435"/>
                  <a:pt x="118873" y="119435"/>
                  <a:pt x="118873" y="119435"/>
                </a:cubicBezTo>
                <a:cubicBezTo>
                  <a:pt x="119154" y="119435"/>
                  <a:pt x="119154" y="119152"/>
                  <a:pt x="119436" y="119152"/>
                </a:cubicBezTo>
                <a:cubicBezTo>
                  <a:pt x="119436" y="119152"/>
                  <a:pt x="119436" y="119152"/>
                  <a:pt x="119436" y="119152"/>
                </a:cubicBezTo>
                <a:cubicBezTo>
                  <a:pt x="119436" y="119152"/>
                  <a:pt x="119436" y="118870"/>
                  <a:pt x="119718" y="118870"/>
                </a:cubicBezTo>
                <a:close/>
                <a:moveTo>
                  <a:pt x="113521" y="113223"/>
                </a:moveTo>
                <a:cubicBezTo>
                  <a:pt x="84225" y="104752"/>
                  <a:pt x="84225" y="104752"/>
                  <a:pt x="84225" y="104752"/>
                </a:cubicBezTo>
                <a:cubicBezTo>
                  <a:pt x="86197" y="97694"/>
                  <a:pt x="86197" y="97694"/>
                  <a:pt x="86197" y="97694"/>
                </a:cubicBezTo>
                <a:cubicBezTo>
                  <a:pt x="95211" y="97694"/>
                  <a:pt x="95211" y="97694"/>
                  <a:pt x="95211" y="97694"/>
                </a:cubicBezTo>
                <a:cubicBezTo>
                  <a:pt x="96901" y="97694"/>
                  <a:pt x="98028" y="96564"/>
                  <a:pt x="98028" y="95152"/>
                </a:cubicBezTo>
                <a:cubicBezTo>
                  <a:pt x="98028" y="85835"/>
                  <a:pt x="98028" y="85835"/>
                  <a:pt x="98028" y="85835"/>
                </a:cubicBezTo>
                <a:cubicBezTo>
                  <a:pt x="103943" y="84423"/>
                  <a:pt x="103943" y="84423"/>
                  <a:pt x="103943" y="84423"/>
                </a:cubicBezTo>
                <a:lnTo>
                  <a:pt x="113521" y="113223"/>
                </a:lnTo>
                <a:close/>
                <a:moveTo>
                  <a:pt x="42253" y="21458"/>
                </a:moveTo>
                <a:cubicBezTo>
                  <a:pt x="100563" y="79905"/>
                  <a:pt x="100563" y="79905"/>
                  <a:pt x="100563" y="79905"/>
                </a:cubicBezTo>
                <a:cubicBezTo>
                  <a:pt x="96056" y="81035"/>
                  <a:pt x="96056" y="81035"/>
                  <a:pt x="96056" y="81035"/>
                </a:cubicBezTo>
                <a:cubicBezTo>
                  <a:pt x="39718" y="24282"/>
                  <a:pt x="39718" y="24282"/>
                  <a:pt x="39718" y="24282"/>
                </a:cubicBezTo>
                <a:lnTo>
                  <a:pt x="42253" y="21458"/>
                </a:lnTo>
                <a:close/>
                <a:moveTo>
                  <a:pt x="35774" y="27952"/>
                </a:moveTo>
                <a:cubicBezTo>
                  <a:pt x="92676" y="84988"/>
                  <a:pt x="92676" y="84988"/>
                  <a:pt x="92676" y="84988"/>
                </a:cubicBezTo>
                <a:cubicBezTo>
                  <a:pt x="92676" y="92611"/>
                  <a:pt x="92676" y="92611"/>
                  <a:pt x="92676" y="92611"/>
                </a:cubicBezTo>
                <a:cubicBezTo>
                  <a:pt x="85352" y="92611"/>
                  <a:pt x="85352" y="92611"/>
                  <a:pt x="85352" y="92611"/>
                </a:cubicBezTo>
                <a:cubicBezTo>
                  <a:pt x="27887" y="35858"/>
                  <a:pt x="27887" y="35858"/>
                  <a:pt x="27887" y="35858"/>
                </a:cubicBezTo>
                <a:lnTo>
                  <a:pt x="35774" y="27952"/>
                </a:lnTo>
                <a:close/>
                <a:moveTo>
                  <a:pt x="5352" y="25976"/>
                </a:moveTo>
                <a:cubicBezTo>
                  <a:pt x="5352" y="25976"/>
                  <a:pt x="5352" y="25411"/>
                  <a:pt x="5633" y="25129"/>
                </a:cubicBezTo>
                <a:cubicBezTo>
                  <a:pt x="25070" y="5647"/>
                  <a:pt x="25070" y="5647"/>
                  <a:pt x="25070" y="5647"/>
                </a:cubicBezTo>
                <a:cubicBezTo>
                  <a:pt x="25352" y="5364"/>
                  <a:pt x="25633" y="5364"/>
                  <a:pt x="25915" y="5364"/>
                </a:cubicBezTo>
                <a:cubicBezTo>
                  <a:pt x="26197" y="5364"/>
                  <a:pt x="26478" y="5364"/>
                  <a:pt x="26760" y="5647"/>
                </a:cubicBezTo>
                <a:cubicBezTo>
                  <a:pt x="38591" y="17788"/>
                  <a:pt x="38591" y="17788"/>
                  <a:pt x="38591" y="17788"/>
                </a:cubicBezTo>
                <a:cubicBezTo>
                  <a:pt x="17464" y="38964"/>
                  <a:pt x="17464" y="38964"/>
                  <a:pt x="17464" y="38964"/>
                </a:cubicBezTo>
                <a:cubicBezTo>
                  <a:pt x="5633" y="26823"/>
                  <a:pt x="5633" y="26823"/>
                  <a:pt x="5633" y="26823"/>
                </a:cubicBezTo>
                <a:cubicBezTo>
                  <a:pt x="5352" y="26541"/>
                  <a:pt x="5352" y="26258"/>
                  <a:pt x="5352" y="25976"/>
                </a:cubicBezTo>
                <a:close/>
                <a:moveTo>
                  <a:pt x="24225" y="39529"/>
                </a:moveTo>
                <a:cubicBezTo>
                  <a:pt x="81408" y="96000"/>
                  <a:pt x="81408" y="96000"/>
                  <a:pt x="81408" y="96000"/>
                </a:cubicBezTo>
                <a:cubicBezTo>
                  <a:pt x="79718" y="101647"/>
                  <a:pt x="79718" y="101647"/>
                  <a:pt x="79718" y="101647"/>
                </a:cubicBezTo>
                <a:cubicBezTo>
                  <a:pt x="21126" y="42635"/>
                  <a:pt x="21126" y="42635"/>
                  <a:pt x="21126" y="42635"/>
                </a:cubicBezTo>
                <a:lnTo>
                  <a:pt x="24225" y="39529"/>
                </a:lnTo>
                <a:close/>
              </a:path>
            </a:pathLst>
          </a:custGeom>
          <a:solidFill>
            <a:schemeClr val="tx1"/>
          </a:solidFill>
          <a:ln>
            <a:noFill/>
          </a:ln>
        </p:spPr>
        <p:txBody>
          <a:bodyPr lIns="121900" tIns="60933" rIns="121900" bIns="60933" anchor="t" anchorCtr="0">
            <a:noAutofit/>
          </a:bodyPr>
          <a:lstStyle/>
          <a:p>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7" name="出自【趣你的PPT】(微信:qunideppt)：最优质的PPT资源库"/>
          <p:cNvSpPr/>
          <p:nvPr/>
        </p:nvSpPr>
        <p:spPr>
          <a:xfrm rot="8100000">
            <a:off x="1103899" y="2806769"/>
            <a:ext cx="1425183" cy="1377348"/>
          </a:xfrm>
          <a:prstGeom prst="teardrop">
            <a:avLst>
              <a:gd name="adj" fmla="val 8690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000" b="0" i="0" u="none" strike="noStrike" kern="1200" cap="none" spc="0" normalizeH="0" baseline="0" noProof="0" dirty="0">
              <a:ln>
                <a:noFill/>
              </a:ln>
              <a:solidFill>
                <a:prstClr val="white"/>
              </a:solidFill>
              <a:effectLst/>
              <a:uLnTx/>
              <a:uFillTx/>
              <a:latin typeface="等线" panose="02010600030101010101" charset="-122"/>
              <a:ea typeface="+mn-ea"/>
              <a:cs typeface="+mn-cs"/>
            </a:endParaRPr>
          </a:p>
        </p:txBody>
      </p:sp>
      <p:sp>
        <p:nvSpPr>
          <p:cNvPr id="21" name="文本框 20"/>
          <p:cNvSpPr txBox="1"/>
          <p:nvPr/>
        </p:nvSpPr>
        <p:spPr>
          <a:xfrm>
            <a:off x="1276073" y="3218262"/>
            <a:ext cx="1457240" cy="584775"/>
          </a:xfrm>
          <a:prstGeom prst="rect">
            <a:avLst/>
          </a:prstGeom>
          <a:noFill/>
        </p:spPr>
        <p:txBody>
          <a:bodyPr wrap="square" rtlCol="0">
            <a:spAutoFit/>
          </a:bodyPr>
          <a:lstStyle/>
          <a:p>
            <a:r>
              <a:rPr lang="zh-CN" altLang="en-US" sz="3200" b="1" dirty="0">
                <a:solidFill>
                  <a:schemeClr val="bg1"/>
                </a:solidFill>
                <a:latin typeface="黑体" panose="02010609060101010101" pitchFamily="49" charset="-122"/>
                <a:ea typeface="黑体" panose="02010609060101010101" pitchFamily="49" charset="-122"/>
              </a:rPr>
              <a:t>优质</a:t>
            </a:r>
            <a:endParaRPr lang="zh-CN" altLang="en-US" sz="3200" b="1" dirty="0">
              <a:solidFill>
                <a:schemeClr val="bg1"/>
              </a:solidFill>
              <a:latin typeface="黑体" panose="02010609060101010101" pitchFamily="49" charset="-122"/>
              <a:ea typeface="黑体" panose="02010609060101010101" pitchFamily="49" charset="-122"/>
            </a:endParaRPr>
          </a:p>
        </p:txBody>
      </p:sp>
      <p:sp>
        <p:nvSpPr>
          <p:cNvPr id="37" name="文本框 19"/>
          <p:cNvSpPr txBox="1"/>
          <p:nvPr/>
        </p:nvSpPr>
        <p:spPr>
          <a:xfrm>
            <a:off x="10663843" y="1919861"/>
            <a:ext cx="1457240" cy="584775"/>
          </a:xfrm>
          <a:prstGeom prst="rect">
            <a:avLst/>
          </a:prstGeom>
          <a:noFill/>
        </p:spPr>
        <p:txBody>
          <a:bodyPr wrap="square" rtlCol="0">
            <a:spAutoFit/>
          </a:bodyPr>
          <a:lstStyle/>
          <a:p>
            <a:r>
              <a:rPr lang="zh-CN" altLang="en-US" sz="3200" b="1" dirty="0" smtClean="0">
                <a:solidFill>
                  <a:schemeClr val="bg1"/>
                </a:solidFill>
                <a:latin typeface="黑体" panose="02010609060101010101" pitchFamily="49" charset="-122"/>
                <a:ea typeface="黑体" panose="02010609060101010101" pitchFamily="49" charset="-122"/>
              </a:rPr>
              <a:t>绩效</a:t>
            </a:r>
            <a:endParaRPr lang="zh-CN" altLang="en-US" sz="3200" b="1" dirty="0">
              <a:solidFill>
                <a:schemeClr val="bg1"/>
              </a:solidFill>
              <a:latin typeface="黑体" panose="02010609060101010101" pitchFamily="49" charset="-122"/>
              <a:ea typeface="黑体" panose="02010609060101010101" pitchFamily="49" charset="-122"/>
            </a:endParaRPr>
          </a:p>
        </p:txBody>
      </p:sp>
      <p:sp>
        <p:nvSpPr>
          <p:cNvPr id="3" name="文本框 2"/>
          <p:cNvSpPr txBox="1"/>
          <p:nvPr/>
        </p:nvSpPr>
        <p:spPr>
          <a:xfrm>
            <a:off x="3251200" y="770255"/>
            <a:ext cx="8315325" cy="5631180"/>
          </a:xfrm>
          <a:prstGeom prst="rect">
            <a:avLst/>
          </a:prstGeom>
          <a:noFill/>
        </p:spPr>
        <p:txBody>
          <a:bodyPr wrap="square" rtlCol="0">
            <a:spAutoFit/>
          </a:bodyPr>
          <a:p>
            <a:pPr marL="342900" indent="-342900" algn="l" fontAlgn="auto">
              <a:lnSpc>
                <a:spcPct val="150000"/>
              </a:lnSpc>
              <a:buFont typeface="Arial" panose="020B0604020202020204" pitchFamily="34" charset="0"/>
              <a:buChar char="•"/>
            </a:pPr>
            <a:r>
              <a:rPr lang="zh-CN" altLang="en-US" sz="2400"/>
              <a:t>对肥料产品关键原材料及供应商进行控制，编制关键原材料供应商选择、评价和控制要求，并有效运行；</a:t>
            </a:r>
            <a:endParaRPr lang="zh-CN" altLang="en-US" sz="2400"/>
          </a:p>
          <a:p>
            <a:pPr marL="342900" indent="-342900" algn="l" fontAlgn="auto">
              <a:lnSpc>
                <a:spcPct val="150000"/>
              </a:lnSpc>
              <a:buFont typeface="Arial" panose="020B0604020202020204" pitchFamily="34" charset="0"/>
              <a:buChar char="•"/>
            </a:pPr>
            <a:r>
              <a:rPr lang="zh-CN" altLang="en-US" sz="2400"/>
              <a:t>对生产过程中影响产品质量的关键工序进行识别，并监控，以确保产品一致性；</a:t>
            </a:r>
            <a:endParaRPr lang="zh-CN" altLang="en-US" sz="2400"/>
          </a:p>
          <a:p>
            <a:pPr marL="342900" indent="-342900" algn="l" fontAlgn="auto">
              <a:lnSpc>
                <a:spcPct val="150000"/>
              </a:lnSpc>
              <a:buFont typeface="Arial" panose="020B0604020202020204" pitchFamily="34" charset="0"/>
              <a:buChar char="•"/>
            </a:pPr>
            <a:r>
              <a:rPr lang="zh-CN" altLang="en-US" sz="2400"/>
              <a:t>组织建立售后服务制度，并有效实施；</a:t>
            </a:r>
            <a:endParaRPr lang="zh-CN" altLang="en-US" sz="2400"/>
          </a:p>
          <a:p>
            <a:pPr marL="342900" indent="-342900" algn="l" fontAlgn="auto">
              <a:lnSpc>
                <a:spcPct val="150000"/>
              </a:lnSpc>
              <a:buFont typeface="Arial" panose="020B0604020202020204" pitchFamily="34" charset="0"/>
              <a:buChar char="•"/>
            </a:pPr>
            <a:r>
              <a:rPr lang="zh-CN" altLang="en-US" sz="2400"/>
              <a:t>肥料产品主要质量至少一项指标优于国家标准或行业标准，或肥料产品主要成分的形态与组合、养分利用率及其协同效果显著优于同类肥料产品，或肥料产品施用后，具有提升终端农产品特定的使用需求品质（含风味特色、营养、口感等）和对土壤的改良修复的功能。</a:t>
            </a:r>
            <a:endParaRPr lang="zh-CN" altLang="en-US" sz="2400"/>
          </a:p>
        </p:txBody>
      </p:sp>
      <p:pic>
        <p:nvPicPr>
          <p:cNvPr id="5" name="图片 13" descr="中化logo"/>
          <p:cNvPicPr>
            <a:picLocks noChangeAspect="1"/>
          </p:cNvPicPr>
          <p:nvPr/>
        </p:nvPicPr>
        <p:blipFill>
          <a:blip r:embed="rId1">
            <a:clrChange>
              <a:clrFrom>
                <a:srgbClr val="FFFFFF"/>
              </a:clrFrom>
              <a:clrTo>
                <a:srgbClr val="FFFFFF">
                  <a:alpha val="0"/>
                </a:srgbClr>
              </a:clrTo>
            </a:clrChange>
          </a:blip>
          <a:stretch>
            <a:fillRect/>
          </a:stretch>
        </p:blipFill>
        <p:spPr>
          <a:xfrm>
            <a:off x="10946765" y="6003925"/>
            <a:ext cx="1143000" cy="760095"/>
          </a:xfrm>
          <a:prstGeom prst="rect">
            <a:avLst/>
          </a:prstGeom>
          <a:noFill/>
          <a:ln w="9525">
            <a:noFill/>
          </a:ln>
        </p:spPr>
      </p:pic>
      <p:sp>
        <p:nvSpPr>
          <p:cNvPr id="6" name="矩形 5"/>
          <p:cNvSpPr/>
          <p:nvPr/>
        </p:nvSpPr>
        <p:spPr>
          <a:xfrm>
            <a:off x="0" y="6764020"/>
            <a:ext cx="361505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3662045" y="6764020"/>
            <a:ext cx="361505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7320280" y="6758940"/>
            <a:ext cx="361505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flipV="1">
            <a:off x="8677910" y="495300"/>
            <a:ext cx="1633220"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矩形 12"/>
          <p:cNvSpPr/>
          <p:nvPr/>
        </p:nvSpPr>
        <p:spPr>
          <a:xfrm flipV="1">
            <a:off x="7183120" y="494030"/>
            <a:ext cx="1365885" cy="7747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flipV="1">
            <a:off x="5400675" y="493395"/>
            <a:ext cx="1633220"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出自【趣你的PPT】(微信:qunideppt)：最优质的PPT资源库"/>
          <p:cNvSpPr txBox="1"/>
          <p:nvPr/>
        </p:nvSpPr>
        <p:spPr>
          <a:xfrm>
            <a:off x="755201" y="302192"/>
            <a:ext cx="26877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搭建评价模型</a:t>
            </a: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 name="出自【趣你的PPT】(微信:qunideppt)：最优质的PPT资源库"/>
          <p:cNvSpPr/>
          <p:nvPr/>
        </p:nvSpPr>
        <p:spPr>
          <a:xfrm>
            <a:off x="355458" y="368872"/>
            <a:ext cx="328304" cy="328304"/>
          </a:xfrm>
          <a:custGeom>
            <a:avLst/>
            <a:gdLst/>
            <a:ahLst/>
            <a:cxnLst/>
            <a:rect l="0" t="0" r="0" b="0"/>
            <a:pathLst>
              <a:path w="120000" h="120000" extrusionOk="0">
                <a:moveTo>
                  <a:pt x="119718" y="118870"/>
                </a:moveTo>
                <a:cubicBezTo>
                  <a:pt x="119718" y="118870"/>
                  <a:pt x="119718" y="118870"/>
                  <a:pt x="119718" y="118588"/>
                </a:cubicBezTo>
                <a:cubicBezTo>
                  <a:pt x="119718" y="118588"/>
                  <a:pt x="119718" y="118588"/>
                  <a:pt x="119999" y="118305"/>
                </a:cubicBezTo>
                <a:cubicBezTo>
                  <a:pt x="119999" y="118305"/>
                  <a:pt x="119999" y="118305"/>
                  <a:pt x="119999" y="118305"/>
                </a:cubicBezTo>
                <a:cubicBezTo>
                  <a:pt x="119999" y="118023"/>
                  <a:pt x="119999" y="118023"/>
                  <a:pt x="119999" y="117741"/>
                </a:cubicBezTo>
                <a:cubicBezTo>
                  <a:pt x="119999" y="117741"/>
                  <a:pt x="119999" y="117741"/>
                  <a:pt x="119999" y="117741"/>
                </a:cubicBezTo>
                <a:cubicBezTo>
                  <a:pt x="119999" y="117741"/>
                  <a:pt x="119999" y="117458"/>
                  <a:pt x="119999" y="117458"/>
                </a:cubicBezTo>
                <a:cubicBezTo>
                  <a:pt x="119999" y="117458"/>
                  <a:pt x="119999" y="117458"/>
                  <a:pt x="119999" y="117176"/>
                </a:cubicBezTo>
                <a:cubicBezTo>
                  <a:pt x="119999" y="117176"/>
                  <a:pt x="119999" y="117176"/>
                  <a:pt x="119999" y="117176"/>
                </a:cubicBezTo>
                <a:cubicBezTo>
                  <a:pt x="119999" y="117176"/>
                  <a:pt x="119999" y="116894"/>
                  <a:pt x="119999" y="116894"/>
                </a:cubicBezTo>
                <a:cubicBezTo>
                  <a:pt x="119999" y="116894"/>
                  <a:pt x="119999" y="116611"/>
                  <a:pt x="119999" y="116611"/>
                </a:cubicBezTo>
                <a:cubicBezTo>
                  <a:pt x="119999" y="116611"/>
                  <a:pt x="119999" y="116611"/>
                  <a:pt x="119999" y="116611"/>
                </a:cubicBezTo>
                <a:cubicBezTo>
                  <a:pt x="108450" y="80470"/>
                  <a:pt x="108450" y="80470"/>
                  <a:pt x="108450" y="80470"/>
                </a:cubicBezTo>
                <a:cubicBezTo>
                  <a:pt x="108169" y="80188"/>
                  <a:pt x="107887" y="79905"/>
                  <a:pt x="107605" y="79623"/>
                </a:cubicBezTo>
                <a:cubicBezTo>
                  <a:pt x="44788" y="16376"/>
                  <a:pt x="44788" y="16376"/>
                  <a:pt x="44788" y="16376"/>
                </a:cubicBezTo>
                <a:cubicBezTo>
                  <a:pt x="44507" y="16094"/>
                  <a:pt x="44507" y="16094"/>
                  <a:pt x="44225" y="15811"/>
                </a:cubicBezTo>
                <a:cubicBezTo>
                  <a:pt x="30422" y="1976"/>
                  <a:pt x="30422" y="1976"/>
                  <a:pt x="30422" y="1976"/>
                </a:cubicBezTo>
                <a:cubicBezTo>
                  <a:pt x="29295" y="847"/>
                  <a:pt x="27605" y="0"/>
                  <a:pt x="25915" y="0"/>
                </a:cubicBezTo>
                <a:cubicBezTo>
                  <a:pt x="24225" y="0"/>
                  <a:pt x="22535" y="847"/>
                  <a:pt x="21126" y="1976"/>
                </a:cubicBezTo>
                <a:cubicBezTo>
                  <a:pt x="1971" y="21458"/>
                  <a:pt x="1971" y="21458"/>
                  <a:pt x="1971" y="21458"/>
                </a:cubicBezTo>
                <a:cubicBezTo>
                  <a:pt x="563" y="22588"/>
                  <a:pt x="0" y="24282"/>
                  <a:pt x="0" y="25976"/>
                </a:cubicBezTo>
                <a:cubicBezTo>
                  <a:pt x="0" y="27670"/>
                  <a:pt x="563" y="29364"/>
                  <a:pt x="1971" y="30776"/>
                </a:cubicBezTo>
                <a:cubicBezTo>
                  <a:pt x="15211" y="44047"/>
                  <a:pt x="15211" y="44047"/>
                  <a:pt x="15211" y="44047"/>
                </a:cubicBezTo>
                <a:cubicBezTo>
                  <a:pt x="15492" y="44329"/>
                  <a:pt x="15492" y="44329"/>
                  <a:pt x="15492" y="44611"/>
                </a:cubicBezTo>
                <a:cubicBezTo>
                  <a:pt x="78591" y="108141"/>
                  <a:pt x="78591" y="108141"/>
                  <a:pt x="78591" y="108141"/>
                </a:cubicBezTo>
                <a:cubicBezTo>
                  <a:pt x="78873" y="108423"/>
                  <a:pt x="79436" y="108705"/>
                  <a:pt x="79718" y="108705"/>
                </a:cubicBezTo>
                <a:cubicBezTo>
                  <a:pt x="99436" y="114635"/>
                  <a:pt x="99436" y="114635"/>
                  <a:pt x="99436" y="114635"/>
                </a:cubicBezTo>
                <a:cubicBezTo>
                  <a:pt x="2535" y="114635"/>
                  <a:pt x="2535" y="114635"/>
                  <a:pt x="2535" y="114635"/>
                </a:cubicBezTo>
                <a:cubicBezTo>
                  <a:pt x="1126" y="114635"/>
                  <a:pt x="0" y="115764"/>
                  <a:pt x="0" y="117176"/>
                </a:cubicBezTo>
                <a:cubicBezTo>
                  <a:pt x="0" y="118870"/>
                  <a:pt x="1126" y="120000"/>
                  <a:pt x="2535" y="120000"/>
                </a:cubicBezTo>
                <a:cubicBezTo>
                  <a:pt x="117464" y="120000"/>
                  <a:pt x="117464" y="120000"/>
                  <a:pt x="117464" y="120000"/>
                </a:cubicBezTo>
                <a:cubicBezTo>
                  <a:pt x="117464" y="120000"/>
                  <a:pt x="117464" y="120000"/>
                  <a:pt x="117464" y="120000"/>
                </a:cubicBezTo>
                <a:cubicBezTo>
                  <a:pt x="117746" y="120000"/>
                  <a:pt x="117746" y="120000"/>
                  <a:pt x="118028" y="120000"/>
                </a:cubicBezTo>
                <a:cubicBezTo>
                  <a:pt x="118028" y="120000"/>
                  <a:pt x="118309" y="119717"/>
                  <a:pt x="118591" y="119717"/>
                </a:cubicBezTo>
                <a:cubicBezTo>
                  <a:pt x="118591" y="119717"/>
                  <a:pt x="118591" y="119717"/>
                  <a:pt x="118591" y="119717"/>
                </a:cubicBezTo>
                <a:cubicBezTo>
                  <a:pt x="118591" y="119717"/>
                  <a:pt x="118873" y="119717"/>
                  <a:pt x="118873" y="119435"/>
                </a:cubicBezTo>
                <a:cubicBezTo>
                  <a:pt x="118873" y="119435"/>
                  <a:pt x="118873" y="119435"/>
                  <a:pt x="118873" y="119435"/>
                </a:cubicBezTo>
                <a:cubicBezTo>
                  <a:pt x="119154" y="119435"/>
                  <a:pt x="119154" y="119152"/>
                  <a:pt x="119436" y="119152"/>
                </a:cubicBezTo>
                <a:cubicBezTo>
                  <a:pt x="119436" y="119152"/>
                  <a:pt x="119436" y="119152"/>
                  <a:pt x="119436" y="119152"/>
                </a:cubicBezTo>
                <a:cubicBezTo>
                  <a:pt x="119436" y="119152"/>
                  <a:pt x="119436" y="118870"/>
                  <a:pt x="119718" y="118870"/>
                </a:cubicBezTo>
                <a:close/>
                <a:moveTo>
                  <a:pt x="113521" y="113223"/>
                </a:moveTo>
                <a:cubicBezTo>
                  <a:pt x="84225" y="104752"/>
                  <a:pt x="84225" y="104752"/>
                  <a:pt x="84225" y="104752"/>
                </a:cubicBezTo>
                <a:cubicBezTo>
                  <a:pt x="86197" y="97694"/>
                  <a:pt x="86197" y="97694"/>
                  <a:pt x="86197" y="97694"/>
                </a:cubicBezTo>
                <a:cubicBezTo>
                  <a:pt x="95211" y="97694"/>
                  <a:pt x="95211" y="97694"/>
                  <a:pt x="95211" y="97694"/>
                </a:cubicBezTo>
                <a:cubicBezTo>
                  <a:pt x="96901" y="97694"/>
                  <a:pt x="98028" y="96564"/>
                  <a:pt x="98028" y="95152"/>
                </a:cubicBezTo>
                <a:cubicBezTo>
                  <a:pt x="98028" y="85835"/>
                  <a:pt x="98028" y="85835"/>
                  <a:pt x="98028" y="85835"/>
                </a:cubicBezTo>
                <a:cubicBezTo>
                  <a:pt x="103943" y="84423"/>
                  <a:pt x="103943" y="84423"/>
                  <a:pt x="103943" y="84423"/>
                </a:cubicBezTo>
                <a:lnTo>
                  <a:pt x="113521" y="113223"/>
                </a:lnTo>
                <a:close/>
                <a:moveTo>
                  <a:pt x="42253" y="21458"/>
                </a:moveTo>
                <a:cubicBezTo>
                  <a:pt x="100563" y="79905"/>
                  <a:pt x="100563" y="79905"/>
                  <a:pt x="100563" y="79905"/>
                </a:cubicBezTo>
                <a:cubicBezTo>
                  <a:pt x="96056" y="81035"/>
                  <a:pt x="96056" y="81035"/>
                  <a:pt x="96056" y="81035"/>
                </a:cubicBezTo>
                <a:cubicBezTo>
                  <a:pt x="39718" y="24282"/>
                  <a:pt x="39718" y="24282"/>
                  <a:pt x="39718" y="24282"/>
                </a:cubicBezTo>
                <a:lnTo>
                  <a:pt x="42253" y="21458"/>
                </a:lnTo>
                <a:close/>
                <a:moveTo>
                  <a:pt x="35774" y="27952"/>
                </a:moveTo>
                <a:cubicBezTo>
                  <a:pt x="92676" y="84988"/>
                  <a:pt x="92676" y="84988"/>
                  <a:pt x="92676" y="84988"/>
                </a:cubicBezTo>
                <a:cubicBezTo>
                  <a:pt x="92676" y="92611"/>
                  <a:pt x="92676" y="92611"/>
                  <a:pt x="92676" y="92611"/>
                </a:cubicBezTo>
                <a:cubicBezTo>
                  <a:pt x="85352" y="92611"/>
                  <a:pt x="85352" y="92611"/>
                  <a:pt x="85352" y="92611"/>
                </a:cubicBezTo>
                <a:cubicBezTo>
                  <a:pt x="27887" y="35858"/>
                  <a:pt x="27887" y="35858"/>
                  <a:pt x="27887" y="35858"/>
                </a:cubicBezTo>
                <a:lnTo>
                  <a:pt x="35774" y="27952"/>
                </a:lnTo>
                <a:close/>
                <a:moveTo>
                  <a:pt x="5352" y="25976"/>
                </a:moveTo>
                <a:cubicBezTo>
                  <a:pt x="5352" y="25976"/>
                  <a:pt x="5352" y="25411"/>
                  <a:pt x="5633" y="25129"/>
                </a:cubicBezTo>
                <a:cubicBezTo>
                  <a:pt x="25070" y="5647"/>
                  <a:pt x="25070" y="5647"/>
                  <a:pt x="25070" y="5647"/>
                </a:cubicBezTo>
                <a:cubicBezTo>
                  <a:pt x="25352" y="5364"/>
                  <a:pt x="25633" y="5364"/>
                  <a:pt x="25915" y="5364"/>
                </a:cubicBezTo>
                <a:cubicBezTo>
                  <a:pt x="26197" y="5364"/>
                  <a:pt x="26478" y="5364"/>
                  <a:pt x="26760" y="5647"/>
                </a:cubicBezTo>
                <a:cubicBezTo>
                  <a:pt x="38591" y="17788"/>
                  <a:pt x="38591" y="17788"/>
                  <a:pt x="38591" y="17788"/>
                </a:cubicBezTo>
                <a:cubicBezTo>
                  <a:pt x="17464" y="38964"/>
                  <a:pt x="17464" y="38964"/>
                  <a:pt x="17464" y="38964"/>
                </a:cubicBezTo>
                <a:cubicBezTo>
                  <a:pt x="5633" y="26823"/>
                  <a:pt x="5633" y="26823"/>
                  <a:pt x="5633" y="26823"/>
                </a:cubicBezTo>
                <a:cubicBezTo>
                  <a:pt x="5352" y="26541"/>
                  <a:pt x="5352" y="26258"/>
                  <a:pt x="5352" y="25976"/>
                </a:cubicBezTo>
                <a:close/>
                <a:moveTo>
                  <a:pt x="24225" y="39529"/>
                </a:moveTo>
                <a:cubicBezTo>
                  <a:pt x="81408" y="96000"/>
                  <a:pt x="81408" y="96000"/>
                  <a:pt x="81408" y="96000"/>
                </a:cubicBezTo>
                <a:cubicBezTo>
                  <a:pt x="79718" y="101647"/>
                  <a:pt x="79718" y="101647"/>
                  <a:pt x="79718" y="101647"/>
                </a:cubicBezTo>
                <a:cubicBezTo>
                  <a:pt x="21126" y="42635"/>
                  <a:pt x="21126" y="42635"/>
                  <a:pt x="21126" y="42635"/>
                </a:cubicBezTo>
                <a:lnTo>
                  <a:pt x="24225" y="39529"/>
                </a:lnTo>
                <a:close/>
              </a:path>
            </a:pathLst>
          </a:custGeom>
          <a:solidFill>
            <a:schemeClr val="tx1"/>
          </a:solidFill>
          <a:ln>
            <a:noFill/>
          </a:ln>
        </p:spPr>
        <p:txBody>
          <a:bodyPr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sym typeface="Calibri" panose="020F0502020204030204"/>
            </a:endParaRPr>
          </a:p>
        </p:txBody>
      </p:sp>
      <p:graphicFrame>
        <p:nvGraphicFramePr>
          <p:cNvPr id="4" name="图示 3"/>
          <p:cNvGraphicFramePr/>
          <p:nvPr/>
        </p:nvGraphicFramePr>
        <p:xfrm>
          <a:off x="7462771" y="2159413"/>
          <a:ext cx="4038898" cy="264209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aphicFrame>
        <p:nvGraphicFramePr>
          <p:cNvPr id="6" name="图示 5"/>
          <p:cNvGraphicFramePr/>
          <p:nvPr/>
        </p:nvGraphicFramePr>
        <p:xfrm>
          <a:off x="5346514" y="2167555"/>
          <a:ext cx="4038898" cy="264209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 name="TextBox 8"/>
          <p:cNvSpPr txBox="1"/>
          <p:nvPr/>
        </p:nvSpPr>
        <p:spPr>
          <a:xfrm>
            <a:off x="1484367" y="1713133"/>
            <a:ext cx="1559860" cy="400110"/>
          </a:xfrm>
          <a:prstGeom prst="rect">
            <a:avLst/>
          </a:prstGeom>
          <a:noFill/>
        </p:spPr>
        <p:txBody>
          <a:bodyPr wrap="square" rtlCol="0">
            <a:spAutoFit/>
          </a:bodyPr>
          <a:lstStyle/>
          <a:p>
            <a:r>
              <a:rPr lang="zh-CN" altLang="en-US" sz="2000" b="1" dirty="0" smtClean="0">
                <a:solidFill>
                  <a:srgbClr val="FF0000"/>
                </a:solidFill>
                <a:latin typeface="微软雅黑" panose="020B0503020204020204" pitchFamily="34" charset="-122"/>
                <a:ea typeface="微软雅黑" panose="020B0503020204020204" pitchFamily="34" charset="-122"/>
              </a:rPr>
              <a:t>一级指标</a:t>
            </a:r>
            <a:endParaRPr lang="zh-CN" altLang="en-US" sz="2000" b="1" dirty="0">
              <a:solidFill>
                <a:srgbClr val="FF0000"/>
              </a:solidFill>
              <a:latin typeface="微软雅黑" panose="020B0503020204020204" pitchFamily="34" charset="-122"/>
              <a:ea typeface="微软雅黑" panose="020B0503020204020204" pitchFamily="34" charset="-122"/>
            </a:endParaRPr>
          </a:p>
        </p:txBody>
      </p:sp>
      <p:sp>
        <p:nvSpPr>
          <p:cNvPr id="10" name="左大括号 9"/>
          <p:cNvSpPr/>
          <p:nvPr/>
        </p:nvSpPr>
        <p:spPr>
          <a:xfrm>
            <a:off x="2587476" y="3024355"/>
            <a:ext cx="322729" cy="142001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TextBox 10"/>
          <p:cNvSpPr txBox="1"/>
          <p:nvPr/>
        </p:nvSpPr>
        <p:spPr>
          <a:xfrm>
            <a:off x="1473461" y="3523555"/>
            <a:ext cx="1559860" cy="400110"/>
          </a:xfrm>
          <a:prstGeom prst="rect">
            <a:avLst/>
          </a:prstGeom>
          <a:noFill/>
        </p:spPr>
        <p:txBody>
          <a:bodyPr wrap="square" rtlCol="0">
            <a:spAutoFit/>
          </a:bodyPr>
          <a:lstStyle/>
          <a:p>
            <a:r>
              <a:rPr lang="zh-CN" altLang="en-US" sz="2000" b="1" dirty="0" smtClean="0">
                <a:solidFill>
                  <a:srgbClr val="FF0000"/>
                </a:solidFill>
                <a:latin typeface="微软雅黑" panose="020B0503020204020204" pitchFamily="34" charset="-122"/>
                <a:ea typeface="微软雅黑" panose="020B0503020204020204" pitchFamily="34" charset="-122"/>
              </a:rPr>
              <a:t>二级指标</a:t>
            </a:r>
            <a:endParaRPr lang="zh-CN" altLang="en-US" sz="2000" b="1" dirty="0">
              <a:solidFill>
                <a:srgbClr val="FF0000"/>
              </a:solidFill>
              <a:latin typeface="微软雅黑" panose="020B0503020204020204" pitchFamily="34" charset="-122"/>
              <a:ea typeface="微软雅黑" panose="020B0503020204020204" pitchFamily="34" charset="-122"/>
            </a:endParaRPr>
          </a:p>
        </p:txBody>
      </p:sp>
      <p:sp>
        <p:nvSpPr>
          <p:cNvPr id="12" name="右箭头 11"/>
          <p:cNvSpPr/>
          <p:nvPr/>
        </p:nvSpPr>
        <p:spPr>
          <a:xfrm>
            <a:off x="2668905" y="1797699"/>
            <a:ext cx="211567" cy="28582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5944122" y="1757496"/>
            <a:ext cx="1559860" cy="369332"/>
          </a:xfrm>
          <a:prstGeom prst="rect">
            <a:avLst/>
          </a:prstGeom>
          <a:noFill/>
        </p:spPr>
        <p:txBody>
          <a:bodyPr wrap="square" rtlCol="0">
            <a:spAutoFit/>
          </a:bodyPr>
          <a:lstStyle/>
          <a:p>
            <a:r>
              <a:rPr lang="zh-CN" altLang="en-US" b="1" dirty="0" smtClean="0">
                <a:solidFill>
                  <a:srgbClr val="FF0000"/>
                </a:solidFill>
                <a:latin typeface="微软雅黑" panose="020B0503020204020204" pitchFamily="34" charset="-122"/>
                <a:ea typeface="微软雅黑" panose="020B0503020204020204" pitchFamily="34" charset="-122"/>
              </a:rPr>
              <a:t>权重系数</a:t>
            </a:r>
            <a:r>
              <a:rPr lang="en-US" altLang="zh-CN" b="1" dirty="0" smtClean="0">
                <a:solidFill>
                  <a:srgbClr val="FF0000"/>
                </a:solidFill>
                <a:latin typeface="微软雅黑" panose="020B0503020204020204" pitchFamily="34" charset="-122"/>
                <a:ea typeface="微软雅黑" panose="020B0503020204020204" pitchFamily="34" charset="-122"/>
              </a:rPr>
              <a:t>1</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7442162" y="1757382"/>
            <a:ext cx="1559860" cy="369332"/>
          </a:xfrm>
          <a:prstGeom prst="rect">
            <a:avLst/>
          </a:prstGeom>
          <a:noFill/>
        </p:spPr>
        <p:txBody>
          <a:bodyPr wrap="square" rtlCol="0">
            <a:spAutoFit/>
          </a:bodyPr>
          <a:lstStyle/>
          <a:p>
            <a:r>
              <a:rPr lang="zh-CN" altLang="en-US" b="1" dirty="0" smtClean="0">
                <a:solidFill>
                  <a:srgbClr val="FF0000"/>
                </a:solidFill>
                <a:latin typeface="微软雅黑" panose="020B0503020204020204" pitchFamily="34" charset="-122"/>
                <a:ea typeface="微软雅黑" panose="020B0503020204020204" pitchFamily="34" charset="-122"/>
              </a:rPr>
              <a:t>权重系数</a:t>
            </a:r>
            <a:r>
              <a:rPr lang="en-US" altLang="zh-CN" b="1" dirty="0" smtClean="0">
                <a:solidFill>
                  <a:srgbClr val="FF0000"/>
                </a:solidFill>
                <a:latin typeface="微软雅黑" panose="020B0503020204020204" pitchFamily="34" charset="-122"/>
                <a:ea typeface="微软雅黑" panose="020B0503020204020204" pitchFamily="34" charset="-122"/>
              </a:rPr>
              <a:t>2</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8853281" y="1756672"/>
            <a:ext cx="1559860" cy="369332"/>
          </a:xfrm>
          <a:prstGeom prst="rect">
            <a:avLst/>
          </a:prstGeom>
          <a:noFill/>
        </p:spPr>
        <p:txBody>
          <a:bodyPr wrap="square" rtlCol="0">
            <a:spAutoFit/>
          </a:bodyPr>
          <a:lstStyle/>
          <a:p>
            <a:r>
              <a:rPr lang="zh-CN" altLang="en-US" b="1" dirty="0" smtClean="0">
                <a:solidFill>
                  <a:srgbClr val="FF0000"/>
                </a:solidFill>
                <a:latin typeface="微软雅黑" panose="020B0503020204020204" pitchFamily="34" charset="-122"/>
                <a:ea typeface="微软雅黑" panose="020B0503020204020204" pitchFamily="34" charset="-122"/>
              </a:rPr>
              <a:t>权重系数</a:t>
            </a:r>
            <a:r>
              <a:rPr lang="en-US" altLang="zh-CN" b="1" dirty="0" smtClean="0">
                <a:solidFill>
                  <a:srgbClr val="FF0000"/>
                </a:solidFill>
                <a:latin typeface="微软雅黑" panose="020B0503020204020204" pitchFamily="34" charset="-122"/>
                <a:ea typeface="微软雅黑" panose="020B0503020204020204" pitchFamily="34" charset="-122"/>
              </a:rPr>
              <a:t>3</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7292712" y="5156724"/>
            <a:ext cx="2518038" cy="398780"/>
          </a:xfrm>
          <a:prstGeom prst="rect">
            <a:avLst/>
          </a:prstGeom>
          <a:noFill/>
        </p:spPr>
        <p:txBody>
          <a:bodyPr wrap="square" rtlCol="0">
            <a:spAutoFit/>
          </a:bodyPr>
          <a:lstStyle/>
          <a:p>
            <a:r>
              <a:rPr lang="zh-CN" altLang="en-US" sz="2000" b="1" dirty="0" smtClean="0">
                <a:solidFill>
                  <a:srgbClr val="FF0000"/>
                </a:solidFill>
                <a:latin typeface="微软雅黑" panose="020B0503020204020204" pitchFamily="34" charset="-122"/>
                <a:ea typeface="微软雅黑" panose="020B0503020204020204" pitchFamily="34" charset="-122"/>
              </a:rPr>
              <a:t>评价其</a:t>
            </a:r>
            <a:r>
              <a:rPr lang="zh-CN" altLang="en-US" sz="2000" b="1" dirty="0" smtClean="0">
                <a:solidFill>
                  <a:srgbClr val="FF0000"/>
                </a:solidFill>
                <a:latin typeface="微软雅黑" panose="020B0503020204020204" pitchFamily="34" charset="-122"/>
                <a:ea typeface="微软雅黑" panose="020B0503020204020204" pitchFamily="34" charset="-122"/>
              </a:rPr>
              <a:t>符合性</a:t>
            </a:r>
            <a:endParaRPr lang="zh-CN" altLang="en-US" sz="2000" b="1" dirty="0" smtClean="0">
              <a:solidFill>
                <a:srgbClr val="FF0000"/>
              </a:solidFill>
              <a:latin typeface="微软雅黑" panose="020B0503020204020204" pitchFamily="34" charset="-122"/>
              <a:ea typeface="微软雅黑" panose="020B0503020204020204" pitchFamily="34" charset="-122"/>
            </a:endParaRPr>
          </a:p>
        </p:txBody>
      </p:sp>
      <p:graphicFrame>
        <p:nvGraphicFramePr>
          <p:cNvPr id="22" name="图示 21"/>
          <p:cNvGraphicFramePr/>
          <p:nvPr/>
        </p:nvGraphicFramePr>
        <p:xfrm>
          <a:off x="1742840" y="2159264"/>
          <a:ext cx="4038898" cy="2642097"/>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23" name="左大括号 22"/>
          <p:cNvSpPr/>
          <p:nvPr/>
        </p:nvSpPr>
        <p:spPr>
          <a:xfrm rot="16200000">
            <a:off x="7914640" y="3472180"/>
            <a:ext cx="346075" cy="30226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4" name="矩形 23"/>
          <p:cNvSpPr/>
          <p:nvPr/>
        </p:nvSpPr>
        <p:spPr>
          <a:xfrm>
            <a:off x="5287645" y="1193165"/>
            <a:ext cx="5422900" cy="4521200"/>
          </a:xfrm>
          <a:prstGeom prst="rect">
            <a:avLst/>
          </a:prstGeom>
          <a:noFill/>
          <a:ln w="19050">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2986405" y="1193165"/>
            <a:ext cx="1562100" cy="4521200"/>
          </a:xfrm>
          <a:prstGeom prst="rect">
            <a:avLst/>
          </a:prstGeom>
          <a:noFill/>
          <a:ln w="19050">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25"/>
          <p:cNvSpPr txBox="1"/>
          <p:nvPr/>
        </p:nvSpPr>
        <p:spPr>
          <a:xfrm>
            <a:off x="3224417" y="1757496"/>
            <a:ext cx="1559860" cy="369332"/>
          </a:xfrm>
          <a:prstGeom prst="rect">
            <a:avLst/>
          </a:prstGeom>
          <a:noFill/>
        </p:spPr>
        <p:txBody>
          <a:bodyPr wrap="square" rtlCol="0">
            <a:spAutoFit/>
          </a:bodyPr>
          <a:lstStyle/>
          <a:p>
            <a:r>
              <a:rPr lang="zh-CN" altLang="en-US" b="1" dirty="0" smtClean="0">
                <a:solidFill>
                  <a:srgbClr val="FF0000"/>
                </a:solidFill>
                <a:latin typeface="微软雅黑" panose="020B0503020204020204" pitchFamily="34" charset="-122"/>
                <a:ea typeface="微软雅黑" panose="020B0503020204020204" pitchFamily="34" charset="-122"/>
              </a:rPr>
              <a:t>一票否决</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5" name="十字形 4"/>
          <p:cNvSpPr/>
          <p:nvPr/>
        </p:nvSpPr>
        <p:spPr>
          <a:xfrm>
            <a:off x="4784090" y="3523615"/>
            <a:ext cx="274955" cy="283210"/>
          </a:xfrm>
          <a:prstGeom prst="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8" name="图片 13" descr="中化logo"/>
          <p:cNvPicPr>
            <a:picLocks noChangeAspect="1"/>
          </p:cNvPicPr>
          <p:nvPr/>
        </p:nvPicPr>
        <p:blipFill>
          <a:blip r:embed="rId16">
            <a:clrChange>
              <a:clrFrom>
                <a:srgbClr val="FFFFFF"/>
              </a:clrFrom>
              <a:clrTo>
                <a:srgbClr val="FFFFFF">
                  <a:alpha val="0"/>
                </a:srgbClr>
              </a:clrTo>
            </a:clrChange>
          </a:blip>
          <a:stretch>
            <a:fillRect/>
          </a:stretch>
        </p:blipFill>
        <p:spPr>
          <a:xfrm>
            <a:off x="10946765" y="6003925"/>
            <a:ext cx="1143000" cy="760095"/>
          </a:xfrm>
          <a:prstGeom prst="rect">
            <a:avLst/>
          </a:prstGeom>
          <a:noFill/>
          <a:ln w="9525">
            <a:noFill/>
          </a:ln>
        </p:spPr>
      </p:pic>
      <p:sp>
        <p:nvSpPr>
          <p:cNvPr id="16" name="矩形 15"/>
          <p:cNvSpPr/>
          <p:nvPr/>
        </p:nvSpPr>
        <p:spPr>
          <a:xfrm>
            <a:off x="0" y="6764020"/>
            <a:ext cx="361505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矩形 16"/>
          <p:cNvSpPr/>
          <p:nvPr/>
        </p:nvSpPr>
        <p:spPr>
          <a:xfrm>
            <a:off x="3662045" y="6764020"/>
            <a:ext cx="361505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矩形 17"/>
          <p:cNvSpPr/>
          <p:nvPr/>
        </p:nvSpPr>
        <p:spPr>
          <a:xfrm>
            <a:off x="7320280" y="6758940"/>
            <a:ext cx="361505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矩形 18"/>
          <p:cNvSpPr/>
          <p:nvPr/>
        </p:nvSpPr>
        <p:spPr>
          <a:xfrm flipV="1">
            <a:off x="6183630" y="495300"/>
            <a:ext cx="1633220"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矩形 19"/>
          <p:cNvSpPr/>
          <p:nvPr/>
        </p:nvSpPr>
        <p:spPr>
          <a:xfrm flipV="1">
            <a:off x="4688840" y="494030"/>
            <a:ext cx="1365885" cy="7747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矩形 26"/>
          <p:cNvSpPr/>
          <p:nvPr/>
        </p:nvSpPr>
        <p:spPr>
          <a:xfrm flipV="1">
            <a:off x="2906395" y="493395"/>
            <a:ext cx="1633220"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出自【趣你的PPT】(微信:qunideppt)：最优质的PPT资源库"/>
          <p:cNvSpPr txBox="1"/>
          <p:nvPr/>
        </p:nvSpPr>
        <p:spPr>
          <a:xfrm>
            <a:off x="755201" y="302192"/>
            <a:ext cx="2336341"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出具评价报告</a:t>
            </a: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80" name="出自【趣你的PPT】(微信:qunideppt)：最优质的PPT资源库"/>
          <p:cNvSpPr/>
          <p:nvPr/>
        </p:nvSpPr>
        <p:spPr>
          <a:xfrm>
            <a:off x="355458" y="368872"/>
            <a:ext cx="328304" cy="328304"/>
          </a:xfrm>
          <a:custGeom>
            <a:avLst/>
            <a:gdLst/>
            <a:ahLst/>
            <a:cxnLst/>
            <a:rect l="0" t="0" r="0" b="0"/>
            <a:pathLst>
              <a:path w="120000" h="120000" extrusionOk="0">
                <a:moveTo>
                  <a:pt x="119718" y="118870"/>
                </a:moveTo>
                <a:cubicBezTo>
                  <a:pt x="119718" y="118870"/>
                  <a:pt x="119718" y="118870"/>
                  <a:pt x="119718" y="118588"/>
                </a:cubicBezTo>
                <a:cubicBezTo>
                  <a:pt x="119718" y="118588"/>
                  <a:pt x="119718" y="118588"/>
                  <a:pt x="119999" y="118305"/>
                </a:cubicBezTo>
                <a:cubicBezTo>
                  <a:pt x="119999" y="118305"/>
                  <a:pt x="119999" y="118305"/>
                  <a:pt x="119999" y="118305"/>
                </a:cubicBezTo>
                <a:cubicBezTo>
                  <a:pt x="119999" y="118023"/>
                  <a:pt x="119999" y="118023"/>
                  <a:pt x="119999" y="117741"/>
                </a:cubicBezTo>
                <a:cubicBezTo>
                  <a:pt x="119999" y="117741"/>
                  <a:pt x="119999" y="117741"/>
                  <a:pt x="119999" y="117741"/>
                </a:cubicBezTo>
                <a:cubicBezTo>
                  <a:pt x="119999" y="117741"/>
                  <a:pt x="119999" y="117458"/>
                  <a:pt x="119999" y="117458"/>
                </a:cubicBezTo>
                <a:cubicBezTo>
                  <a:pt x="119999" y="117458"/>
                  <a:pt x="119999" y="117458"/>
                  <a:pt x="119999" y="117176"/>
                </a:cubicBezTo>
                <a:cubicBezTo>
                  <a:pt x="119999" y="117176"/>
                  <a:pt x="119999" y="117176"/>
                  <a:pt x="119999" y="117176"/>
                </a:cubicBezTo>
                <a:cubicBezTo>
                  <a:pt x="119999" y="117176"/>
                  <a:pt x="119999" y="116894"/>
                  <a:pt x="119999" y="116894"/>
                </a:cubicBezTo>
                <a:cubicBezTo>
                  <a:pt x="119999" y="116894"/>
                  <a:pt x="119999" y="116611"/>
                  <a:pt x="119999" y="116611"/>
                </a:cubicBezTo>
                <a:cubicBezTo>
                  <a:pt x="119999" y="116611"/>
                  <a:pt x="119999" y="116611"/>
                  <a:pt x="119999" y="116611"/>
                </a:cubicBezTo>
                <a:cubicBezTo>
                  <a:pt x="108450" y="80470"/>
                  <a:pt x="108450" y="80470"/>
                  <a:pt x="108450" y="80470"/>
                </a:cubicBezTo>
                <a:cubicBezTo>
                  <a:pt x="108169" y="80188"/>
                  <a:pt x="107887" y="79905"/>
                  <a:pt x="107605" y="79623"/>
                </a:cubicBezTo>
                <a:cubicBezTo>
                  <a:pt x="44788" y="16376"/>
                  <a:pt x="44788" y="16376"/>
                  <a:pt x="44788" y="16376"/>
                </a:cubicBezTo>
                <a:cubicBezTo>
                  <a:pt x="44507" y="16094"/>
                  <a:pt x="44507" y="16094"/>
                  <a:pt x="44225" y="15811"/>
                </a:cubicBezTo>
                <a:cubicBezTo>
                  <a:pt x="30422" y="1976"/>
                  <a:pt x="30422" y="1976"/>
                  <a:pt x="30422" y="1976"/>
                </a:cubicBezTo>
                <a:cubicBezTo>
                  <a:pt x="29295" y="847"/>
                  <a:pt x="27605" y="0"/>
                  <a:pt x="25915" y="0"/>
                </a:cubicBezTo>
                <a:cubicBezTo>
                  <a:pt x="24225" y="0"/>
                  <a:pt x="22535" y="847"/>
                  <a:pt x="21126" y="1976"/>
                </a:cubicBezTo>
                <a:cubicBezTo>
                  <a:pt x="1971" y="21458"/>
                  <a:pt x="1971" y="21458"/>
                  <a:pt x="1971" y="21458"/>
                </a:cubicBezTo>
                <a:cubicBezTo>
                  <a:pt x="563" y="22588"/>
                  <a:pt x="0" y="24282"/>
                  <a:pt x="0" y="25976"/>
                </a:cubicBezTo>
                <a:cubicBezTo>
                  <a:pt x="0" y="27670"/>
                  <a:pt x="563" y="29364"/>
                  <a:pt x="1971" y="30776"/>
                </a:cubicBezTo>
                <a:cubicBezTo>
                  <a:pt x="15211" y="44047"/>
                  <a:pt x="15211" y="44047"/>
                  <a:pt x="15211" y="44047"/>
                </a:cubicBezTo>
                <a:cubicBezTo>
                  <a:pt x="15492" y="44329"/>
                  <a:pt x="15492" y="44329"/>
                  <a:pt x="15492" y="44611"/>
                </a:cubicBezTo>
                <a:cubicBezTo>
                  <a:pt x="78591" y="108141"/>
                  <a:pt x="78591" y="108141"/>
                  <a:pt x="78591" y="108141"/>
                </a:cubicBezTo>
                <a:cubicBezTo>
                  <a:pt x="78873" y="108423"/>
                  <a:pt x="79436" y="108705"/>
                  <a:pt x="79718" y="108705"/>
                </a:cubicBezTo>
                <a:cubicBezTo>
                  <a:pt x="99436" y="114635"/>
                  <a:pt x="99436" y="114635"/>
                  <a:pt x="99436" y="114635"/>
                </a:cubicBezTo>
                <a:cubicBezTo>
                  <a:pt x="2535" y="114635"/>
                  <a:pt x="2535" y="114635"/>
                  <a:pt x="2535" y="114635"/>
                </a:cubicBezTo>
                <a:cubicBezTo>
                  <a:pt x="1126" y="114635"/>
                  <a:pt x="0" y="115764"/>
                  <a:pt x="0" y="117176"/>
                </a:cubicBezTo>
                <a:cubicBezTo>
                  <a:pt x="0" y="118870"/>
                  <a:pt x="1126" y="120000"/>
                  <a:pt x="2535" y="120000"/>
                </a:cubicBezTo>
                <a:cubicBezTo>
                  <a:pt x="117464" y="120000"/>
                  <a:pt x="117464" y="120000"/>
                  <a:pt x="117464" y="120000"/>
                </a:cubicBezTo>
                <a:cubicBezTo>
                  <a:pt x="117464" y="120000"/>
                  <a:pt x="117464" y="120000"/>
                  <a:pt x="117464" y="120000"/>
                </a:cubicBezTo>
                <a:cubicBezTo>
                  <a:pt x="117746" y="120000"/>
                  <a:pt x="117746" y="120000"/>
                  <a:pt x="118028" y="120000"/>
                </a:cubicBezTo>
                <a:cubicBezTo>
                  <a:pt x="118028" y="120000"/>
                  <a:pt x="118309" y="119717"/>
                  <a:pt x="118591" y="119717"/>
                </a:cubicBezTo>
                <a:cubicBezTo>
                  <a:pt x="118591" y="119717"/>
                  <a:pt x="118591" y="119717"/>
                  <a:pt x="118591" y="119717"/>
                </a:cubicBezTo>
                <a:cubicBezTo>
                  <a:pt x="118591" y="119717"/>
                  <a:pt x="118873" y="119717"/>
                  <a:pt x="118873" y="119435"/>
                </a:cubicBezTo>
                <a:cubicBezTo>
                  <a:pt x="118873" y="119435"/>
                  <a:pt x="118873" y="119435"/>
                  <a:pt x="118873" y="119435"/>
                </a:cubicBezTo>
                <a:cubicBezTo>
                  <a:pt x="119154" y="119435"/>
                  <a:pt x="119154" y="119152"/>
                  <a:pt x="119436" y="119152"/>
                </a:cubicBezTo>
                <a:cubicBezTo>
                  <a:pt x="119436" y="119152"/>
                  <a:pt x="119436" y="119152"/>
                  <a:pt x="119436" y="119152"/>
                </a:cubicBezTo>
                <a:cubicBezTo>
                  <a:pt x="119436" y="119152"/>
                  <a:pt x="119436" y="118870"/>
                  <a:pt x="119718" y="118870"/>
                </a:cubicBezTo>
                <a:close/>
                <a:moveTo>
                  <a:pt x="113521" y="113223"/>
                </a:moveTo>
                <a:cubicBezTo>
                  <a:pt x="84225" y="104752"/>
                  <a:pt x="84225" y="104752"/>
                  <a:pt x="84225" y="104752"/>
                </a:cubicBezTo>
                <a:cubicBezTo>
                  <a:pt x="86197" y="97694"/>
                  <a:pt x="86197" y="97694"/>
                  <a:pt x="86197" y="97694"/>
                </a:cubicBezTo>
                <a:cubicBezTo>
                  <a:pt x="95211" y="97694"/>
                  <a:pt x="95211" y="97694"/>
                  <a:pt x="95211" y="97694"/>
                </a:cubicBezTo>
                <a:cubicBezTo>
                  <a:pt x="96901" y="97694"/>
                  <a:pt x="98028" y="96564"/>
                  <a:pt x="98028" y="95152"/>
                </a:cubicBezTo>
                <a:cubicBezTo>
                  <a:pt x="98028" y="85835"/>
                  <a:pt x="98028" y="85835"/>
                  <a:pt x="98028" y="85835"/>
                </a:cubicBezTo>
                <a:cubicBezTo>
                  <a:pt x="103943" y="84423"/>
                  <a:pt x="103943" y="84423"/>
                  <a:pt x="103943" y="84423"/>
                </a:cubicBezTo>
                <a:lnTo>
                  <a:pt x="113521" y="113223"/>
                </a:lnTo>
                <a:close/>
                <a:moveTo>
                  <a:pt x="42253" y="21458"/>
                </a:moveTo>
                <a:cubicBezTo>
                  <a:pt x="100563" y="79905"/>
                  <a:pt x="100563" y="79905"/>
                  <a:pt x="100563" y="79905"/>
                </a:cubicBezTo>
                <a:cubicBezTo>
                  <a:pt x="96056" y="81035"/>
                  <a:pt x="96056" y="81035"/>
                  <a:pt x="96056" y="81035"/>
                </a:cubicBezTo>
                <a:cubicBezTo>
                  <a:pt x="39718" y="24282"/>
                  <a:pt x="39718" y="24282"/>
                  <a:pt x="39718" y="24282"/>
                </a:cubicBezTo>
                <a:lnTo>
                  <a:pt x="42253" y="21458"/>
                </a:lnTo>
                <a:close/>
                <a:moveTo>
                  <a:pt x="35774" y="27952"/>
                </a:moveTo>
                <a:cubicBezTo>
                  <a:pt x="92676" y="84988"/>
                  <a:pt x="92676" y="84988"/>
                  <a:pt x="92676" y="84988"/>
                </a:cubicBezTo>
                <a:cubicBezTo>
                  <a:pt x="92676" y="92611"/>
                  <a:pt x="92676" y="92611"/>
                  <a:pt x="92676" y="92611"/>
                </a:cubicBezTo>
                <a:cubicBezTo>
                  <a:pt x="85352" y="92611"/>
                  <a:pt x="85352" y="92611"/>
                  <a:pt x="85352" y="92611"/>
                </a:cubicBezTo>
                <a:cubicBezTo>
                  <a:pt x="27887" y="35858"/>
                  <a:pt x="27887" y="35858"/>
                  <a:pt x="27887" y="35858"/>
                </a:cubicBezTo>
                <a:lnTo>
                  <a:pt x="35774" y="27952"/>
                </a:lnTo>
                <a:close/>
                <a:moveTo>
                  <a:pt x="5352" y="25976"/>
                </a:moveTo>
                <a:cubicBezTo>
                  <a:pt x="5352" y="25976"/>
                  <a:pt x="5352" y="25411"/>
                  <a:pt x="5633" y="25129"/>
                </a:cubicBezTo>
                <a:cubicBezTo>
                  <a:pt x="25070" y="5647"/>
                  <a:pt x="25070" y="5647"/>
                  <a:pt x="25070" y="5647"/>
                </a:cubicBezTo>
                <a:cubicBezTo>
                  <a:pt x="25352" y="5364"/>
                  <a:pt x="25633" y="5364"/>
                  <a:pt x="25915" y="5364"/>
                </a:cubicBezTo>
                <a:cubicBezTo>
                  <a:pt x="26197" y="5364"/>
                  <a:pt x="26478" y="5364"/>
                  <a:pt x="26760" y="5647"/>
                </a:cubicBezTo>
                <a:cubicBezTo>
                  <a:pt x="38591" y="17788"/>
                  <a:pt x="38591" y="17788"/>
                  <a:pt x="38591" y="17788"/>
                </a:cubicBezTo>
                <a:cubicBezTo>
                  <a:pt x="17464" y="38964"/>
                  <a:pt x="17464" y="38964"/>
                  <a:pt x="17464" y="38964"/>
                </a:cubicBezTo>
                <a:cubicBezTo>
                  <a:pt x="5633" y="26823"/>
                  <a:pt x="5633" y="26823"/>
                  <a:pt x="5633" y="26823"/>
                </a:cubicBezTo>
                <a:cubicBezTo>
                  <a:pt x="5352" y="26541"/>
                  <a:pt x="5352" y="26258"/>
                  <a:pt x="5352" y="25976"/>
                </a:cubicBezTo>
                <a:close/>
                <a:moveTo>
                  <a:pt x="24225" y="39529"/>
                </a:moveTo>
                <a:cubicBezTo>
                  <a:pt x="81408" y="96000"/>
                  <a:pt x="81408" y="96000"/>
                  <a:pt x="81408" y="96000"/>
                </a:cubicBezTo>
                <a:cubicBezTo>
                  <a:pt x="79718" y="101647"/>
                  <a:pt x="79718" y="101647"/>
                  <a:pt x="79718" y="101647"/>
                </a:cubicBezTo>
                <a:cubicBezTo>
                  <a:pt x="21126" y="42635"/>
                  <a:pt x="21126" y="42635"/>
                  <a:pt x="21126" y="42635"/>
                </a:cubicBezTo>
                <a:lnTo>
                  <a:pt x="24225" y="39529"/>
                </a:lnTo>
                <a:close/>
              </a:path>
            </a:pathLst>
          </a:custGeom>
          <a:solidFill>
            <a:schemeClr val="tx1"/>
          </a:solidFill>
          <a:ln>
            <a:noFill/>
          </a:ln>
        </p:spPr>
        <p:txBody>
          <a:bodyPr lIns="121900" tIns="60933" rIns="121900" bIns="60933" anchor="t" anchorCtr="0">
            <a:noAutofit/>
          </a:bodyPr>
          <a:lstStyle/>
          <a:p>
            <a:endParaRPr>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2" name="图片 1"/>
          <p:cNvPicPr>
            <a:picLocks noChangeAspect="1"/>
          </p:cNvPicPr>
          <p:nvPr/>
        </p:nvPicPr>
        <p:blipFill>
          <a:blip r:embed="rId1"/>
          <a:stretch>
            <a:fillRect/>
          </a:stretch>
        </p:blipFill>
        <p:spPr>
          <a:xfrm>
            <a:off x="1898015" y="1214120"/>
            <a:ext cx="3596640" cy="4636770"/>
          </a:xfrm>
          <a:prstGeom prst="rect">
            <a:avLst/>
          </a:prstGeom>
        </p:spPr>
      </p:pic>
      <p:pic>
        <p:nvPicPr>
          <p:cNvPr id="5" name="图片 4"/>
          <p:cNvPicPr>
            <a:picLocks noChangeAspect="1"/>
          </p:cNvPicPr>
          <p:nvPr/>
        </p:nvPicPr>
        <p:blipFill>
          <a:blip r:embed="rId2"/>
          <a:stretch>
            <a:fillRect/>
          </a:stretch>
        </p:blipFill>
        <p:spPr>
          <a:xfrm>
            <a:off x="5761990" y="1421130"/>
            <a:ext cx="3648710" cy="4525645"/>
          </a:xfrm>
          <a:prstGeom prst="rect">
            <a:avLst/>
          </a:prstGeom>
        </p:spPr>
      </p:pic>
      <p:pic>
        <p:nvPicPr>
          <p:cNvPr id="4" name="图片 13" descr="中化logo"/>
          <p:cNvPicPr>
            <a:picLocks noChangeAspect="1"/>
          </p:cNvPicPr>
          <p:nvPr/>
        </p:nvPicPr>
        <p:blipFill>
          <a:blip r:embed="rId3">
            <a:clrChange>
              <a:clrFrom>
                <a:srgbClr val="FFFFFF"/>
              </a:clrFrom>
              <a:clrTo>
                <a:srgbClr val="FFFFFF">
                  <a:alpha val="0"/>
                </a:srgbClr>
              </a:clrTo>
            </a:clrChange>
          </a:blip>
          <a:stretch>
            <a:fillRect/>
          </a:stretch>
        </p:blipFill>
        <p:spPr>
          <a:xfrm>
            <a:off x="10946765" y="6003925"/>
            <a:ext cx="1143000" cy="760095"/>
          </a:xfrm>
          <a:prstGeom prst="rect">
            <a:avLst/>
          </a:prstGeom>
          <a:noFill/>
          <a:ln w="9525">
            <a:noFill/>
          </a:ln>
        </p:spPr>
      </p:pic>
      <p:sp>
        <p:nvSpPr>
          <p:cNvPr id="6" name="矩形 5"/>
          <p:cNvSpPr/>
          <p:nvPr/>
        </p:nvSpPr>
        <p:spPr>
          <a:xfrm>
            <a:off x="0" y="6764020"/>
            <a:ext cx="361505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3662045" y="6764020"/>
            <a:ext cx="361505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7320280" y="6758940"/>
            <a:ext cx="361505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flipV="1">
            <a:off x="8108950" y="495300"/>
            <a:ext cx="258889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矩形 12"/>
          <p:cNvSpPr/>
          <p:nvPr/>
        </p:nvSpPr>
        <p:spPr>
          <a:xfrm flipV="1">
            <a:off x="5438140" y="495300"/>
            <a:ext cx="258889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flipV="1">
            <a:off x="2757805" y="500380"/>
            <a:ext cx="258889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出自【趣你的PPT】(微信:qunideppt)：最优质的PPT资源库"/>
          <p:cNvSpPr txBox="1"/>
          <p:nvPr/>
        </p:nvSpPr>
        <p:spPr>
          <a:xfrm>
            <a:off x="755015" y="302260"/>
            <a:ext cx="5586095"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smtClean="0">
                <a:solidFill>
                  <a:prstClr val="black"/>
                </a:solidFill>
                <a:latin typeface="微软雅黑" panose="020B0503020204020204" pitchFamily="34" charset="-122"/>
                <a:ea typeface="微软雅黑" panose="020B0503020204020204" pitchFamily="34" charset="-122"/>
              </a:rPr>
              <a:t>应用基地评价</a:t>
            </a: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 name="出自【趣你的PPT】(微信:qunideppt)：最优质的PPT资源库"/>
          <p:cNvSpPr/>
          <p:nvPr/>
        </p:nvSpPr>
        <p:spPr>
          <a:xfrm>
            <a:off x="355458" y="368872"/>
            <a:ext cx="328304" cy="328304"/>
          </a:xfrm>
          <a:custGeom>
            <a:avLst/>
            <a:gdLst/>
            <a:ahLst/>
            <a:cxnLst/>
            <a:rect l="0" t="0" r="0" b="0"/>
            <a:pathLst>
              <a:path w="120000" h="120000" extrusionOk="0">
                <a:moveTo>
                  <a:pt x="119718" y="118870"/>
                </a:moveTo>
                <a:cubicBezTo>
                  <a:pt x="119718" y="118870"/>
                  <a:pt x="119718" y="118870"/>
                  <a:pt x="119718" y="118588"/>
                </a:cubicBezTo>
                <a:cubicBezTo>
                  <a:pt x="119718" y="118588"/>
                  <a:pt x="119718" y="118588"/>
                  <a:pt x="119999" y="118305"/>
                </a:cubicBezTo>
                <a:cubicBezTo>
                  <a:pt x="119999" y="118305"/>
                  <a:pt x="119999" y="118305"/>
                  <a:pt x="119999" y="118305"/>
                </a:cubicBezTo>
                <a:cubicBezTo>
                  <a:pt x="119999" y="118023"/>
                  <a:pt x="119999" y="118023"/>
                  <a:pt x="119999" y="117741"/>
                </a:cubicBezTo>
                <a:cubicBezTo>
                  <a:pt x="119999" y="117741"/>
                  <a:pt x="119999" y="117741"/>
                  <a:pt x="119999" y="117741"/>
                </a:cubicBezTo>
                <a:cubicBezTo>
                  <a:pt x="119999" y="117741"/>
                  <a:pt x="119999" y="117458"/>
                  <a:pt x="119999" y="117458"/>
                </a:cubicBezTo>
                <a:cubicBezTo>
                  <a:pt x="119999" y="117458"/>
                  <a:pt x="119999" y="117458"/>
                  <a:pt x="119999" y="117176"/>
                </a:cubicBezTo>
                <a:cubicBezTo>
                  <a:pt x="119999" y="117176"/>
                  <a:pt x="119999" y="117176"/>
                  <a:pt x="119999" y="117176"/>
                </a:cubicBezTo>
                <a:cubicBezTo>
                  <a:pt x="119999" y="117176"/>
                  <a:pt x="119999" y="116894"/>
                  <a:pt x="119999" y="116894"/>
                </a:cubicBezTo>
                <a:cubicBezTo>
                  <a:pt x="119999" y="116894"/>
                  <a:pt x="119999" y="116611"/>
                  <a:pt x="119999" y="116611"/>
                </a:cubicBezTo>
                <a:cubicBezTo>
                  <a:pt x="119999" y="116611"/>
                  <a:pt x="119999" y="116611"/>
                  <a:pt x="119999" y="116611"/>
                </a:cubicBezTo>
                <a:cubicBezTo>
                  <a:pt x="108450" y="80470"/>
                  <a:pt x="108450" y="80470"/>
                  <a:pt x="108450" y="80470"/>
                </a:cubicBezTo>
                <a:cubicBezTo>
                  <a:pt x="108169" y="80188"/>
                  <a:pt x="107887" y="79905"/>
                  <a:pt x="107605" y="79623"/>
                </a:cubicBezTo>
                <a:cubicBezTo>
                  <a:pt x="44788" y="16376"/>
                  <a:pt x="44788" y="16376"/>
                  <a:pt x="44788" y="16376"/>
                </a:cubicBezTo>
                <a:cubicBezTo>
                  <a:pt x="44507" y="16094"/>
                  <a:pt x="44507" y="16094"/>
                  <a:pt x="44225" y="15811"/>
                </a:cubicBezTo>
                <a:cubicBezTo>
                  <a:pt x="30422" y="1976"/>
                  <a:pt x="30422" y="1976"/>
                  <a:pt x="30422" y="1976"/>
                </a:cubicBezTo>
                <a:cubicBezTo>
                  <a:pt x="29295" y="847"/>
                  <a:pt x="27605" y="0"/>
                  <a:pt x="25915" y="0"/>
                </a:cubicBezTo>
                <a:cubicBezTo>
                  <a:pt x="24225" y="0"/>
                  <a:pt x="22535" y="847"/>
                  <a:pt x="21126" y="1976"/>
                </a:cubicBezTo>
                <a:cubicBezTo>
                  <a:pt x="1971" y="21458"/>
                  <a:pt x="1971" y="21458"/>
                  <a:pt x="1971" y="21458"/>
                </a:cubicBezTo>
                <a:cubicBezTo>
                  <a:pt x="563" y="22588"/>
                  <a:pt x="0" y="24282"/>
                  <a:pt x="0" y="25976"/>
                </a:cubicBezTo>
                <a:cubicBezTo>
                  <a:pt x="0" y="27670"/>
                  <a:pt x="563" y="29364"/>
                  <a:pt x="1971" y="30776"/>
                </a:cubicBezTo>
                <a:cubicBezTo>
                  <a:pt x="15211" y="44047"/>
                  <a:pt x="15211" y="44047"/>
                  <a:pt x="15211" y="44047"/>
                </a:cubicBezTo>
                <a:cubicBezTo>
                  <a:pt x="15492" y="44329"/>
                  <a:pt x="15492" y="44329"/>
                  <a:pt x="15492" y="44611"/>
                </a:cubicBezTo>
                <a:cubicBezTo>
                  <a:pt x="78591" y="108141"/>
                  <a:pt x="78591" y="108141"/>
                  <a:pt x="78591" y="108141"/>
                </a:cubicBezTo>
                <a:cubicBezTo>
                  <a:pt x="78873" y="108423"/>
                  <a:pt x="79436" y="108705"/>
                  <a:pt x="79718" y="108705"/>
                </a:cubicBezTo>
                <a:cubicBezTo>
                  <a:pt x="99436" y="114635"/>
                  <a:pt x="99436" y="114635"/>
                  <a:pt x="99436" y="114635"/>
                </a:cubicBezTo>
                <a:cubicBezTo>
                  <a:pt x="2535" y="114635"/>
                  <a:pt x="2535" y="114635"/>
                  <a:pt x="2535" y="114635"/>
                </a:cubicBezTo>
                <a:cubicBezTo>
                  <a:pt x="1126" y="114635"/>
                  <a:pt x="0" y="115764"/>
                  <a:pt x="0" y="117176"/>
                </a:cubicBezTo>
                <a:cubicBezTo>
                  <a:pt x="0" y="118870"/>
                  <a:pt x="1126" y="120000"/>
                  <a:pt x="2535" y="120000"/>
                </a:cubicBezTo>
                <a:cubicBezTo>
                  <a:pt x="117464" y="120000"/>
                  <a:pt x="117464" y="120000"/>
                  <a:pt x="117464" y="120000"/>
                </a:cubicBezTo>
                <a:cubicBezTo>
                  <a:pt x="117464" y="120000"/>
                  <a:pt x="117464" y="120000"/>
                  <a:pt x="117464" y="120000"/>
                </a:cubicBezTo>
                <a:cubicBezTo>
                  <a:pt x="117746" y="120000"/>
                  <a:pt x="117746" y="120000"/>
                  <a:pt x="118028" y="120000"/>
                </a:cubicBezTo>
                <a:cubicBezTo>
                  <a:pt x="118028" y="120000"/>
                  <a:pt x="118309" y="119717"/>
                  <a:pt x="118591" y="119717"/>
                </a:cubicBezTo>
                <a:cubicBezTo>
                  <a:pt x="118591" y="119717"/>
                  <a:pt x="118591" y="119717"/>
                  <a:pt x="118591" y="119717"/>
                </a:cubicBezTo>
                <a:cubicBezTo>
                  <a:pt x="118591" y="119717"/>
                  <a:pt x="118873" y="119717"/>
                  <a:pt x="118873" y="119435"/>
                </a:cubicBezTo>
                <a:cubicBezTo>
                  <a:pt x="118873" y="119435"/>
                  <a:pt x="118873" y="119435"/>
                  <a:pt x="118873" y="119435"/>
                </a:cubicBezTo>
                <a:cubicBezTo>
                  <a:pt x="119154" y="119435"/>
                  <a:pt x="119154" y="119152"/>
                  <a:pt x="119436" y="119152"/>
                </a:cubicBezTo>
                <a:cubicBezTo>
                  <a:pt x="119436" y="119152"/>
                  <a:pt x="119436" y="119152"/>
                  <a:pt x="119436" y="119152"/>
                </a:cubicBezTo>
                <a:cubicBezTo>
                  <a:pt x="119436" y="119152"/>
                  <a:pt x="119436" y="118870"/>
                  <a:pt x="119718" y="118870"/>
                </a:cubicBezTo>
                <a:close/>
                <a:moveTo>
                  <a:pt x="113521" y="113223"/>
                </a:moveTo>
                <a:cubicBezTo>
                  <a:pt x="84225" y="104752"/>
                  <a:pt x="84225" y="104752"/>
                  <a:pt x="84225" y="104752"/>
                </a:cubicBezTo>
                <a:cubicBezTo>
                  <a:pt x="86197" y="97694"/>
                  <a:pt x="86197" y="97694"/>
                  <a:pt x="86197" y="97694"/>
                </a:cubicBezTo>
                <a:cubicBezTo>
                  <a:pt x="95211" y="97694"/>
                  <a:pt x="95211" y="97694"/>
                  <a:pt x="95211" y="97694"/>
                </a:cubicBezTo>
                <a:cubicBezTo>
                  <a:pt x="96901" y="97694"/>
                  <a:pt x="98028" y="96564"/>
                  <a:pt x="98028" y="95152"/>
                </a:cubicBezTo>
                <a:cubicBezTo>
                  <a:pt x="98028" y="85835"/>
                  <a:pt x="98028" y="85835"/>
                  <a:pt x="98028" y="85835"/>
                </a:cubicBezTo>
                <a:cubicBezTo>
                  <a:pt x="103943" y="84423"/>
                  <a:pt x="103943" y="84423"/>
                  <a:pt x="103943" y="84423"/>
                </a:cubicBezTo>
                <a:lnTo>
                  <a:pt x="113521" y="113223"/>
                </a:lnTo>
                <a:close/>
                <a:moveTo>
                  <a:pt x="42253" y="21458"/>
                </a:moveTo>
                <a:cubicBezTo>
                  <a:pt x="100563" y="79905"/>
                  <a:pt x="100563" y="79905"/>
                  <a:pt x="100563" y="79905"/>
                </a:cubicBezTo>
                <a:cubicBezTo>
                  <a:pt x="96056" y="81035"/>
                  <a:pt x="96056" y="81035"/>
                  <a:pt x="96056" y="81035"/>
                </a:cubicBezTo>
                <a:cubicBezTo>
                  <a:pt x="39718" y="24282"/>
                  <a:pt x="39718" y="24282"/>
                  <a:pt x="39718" y="24282"/>
                </a:cubicBezTo>
                <a:lnTo>
                  <a:pt x="42253" y="21458"/>
                </a:lnTo>
                <a:close/>
                <a:moveTo>
                  <a:pt x="35774" y="27952"/>
                </a:moveTo>
                <a:cubicBezTo>
                  <a:pt x="92676" y="84988"/>
                  <a:pt x="92676" y="84988"/>
                  <a:pt x="92676" y="84988"/>
                </a:cubicBezTo>
                <a:cubicBezTo>
                  <a:pt x="92676" y="92611"/>
                  <a:pt x="92676" y="92611"/>
                  <a:pt x="92676" y="92611"/>
                </a:cubicBezTo>
                <a:cubicBezTo>
                  <a:pt x="85352" y="92611"/>
                  <a:pt x="85352" y="92611"/>
                  <a:pt x="85352" y="92611"/>
                </a:cubicBezTo>
                <a:cubicBezTo>
                  <a:pt x="27887" y="35858"/>
                  <a:pt x="27887" y="35858"/>
                  <a:pt x="27887" y="35858"/>
                </a:cubicBezTo>
                <a:lnTo>
                  <a:pt x="35774" y="27952"/>
                </a:lnTo>
                <a:close/>
                <a:moveTo>
                  <a:pt x="5352" y="25976"/>
                </a:moveTo>
                <a:cubicBezTo>
                  <a:pt x="5352" y="25976"/>
                  <a:pt x="5352" y="25411"/>
                  <a:pt x="5633" y="25129"/>
                </a:cubicBezTo>
                <a:cubicBezTo>
                  <a:pt x="25070" y="5647"/>
                  <a:pt x="25070" y="5647"/>
                  <a:pt x="25070" y="5647"/>
                </a:cubicBezTo>
                <a:cubicBezTo>
                  <a:pt x="25352" y="5364"/>
                  <a:pt x="25633" y="5364"/>
                  <a:pt x="25915" y="5364"/>
                </a:cubicBezTo>
                <a:cubicBezTo>
                  <a:pt x="26197" y="5364"/>
                  <a:pt x="26478" y="5364"/>
                  <a:pt x="26760" y="5647"/>
                </a:cubicBezTo>
                <a:cubicBezTo>
                  <a:pt x="38591" y="17788"/>
                  <a:pt x="38591" y="17788"/>
                  <a:pt x="38591" y="17788"/>
                </a:cubicBezTo>
                <a:cubicBezTo>
                  <a:pt x="17464" y="38964"/>
                  <a:pt x="17464" y="38964"/>
                  <a:pt x="17464" y="38964"/>
                </a:cubicBezTo>
                <a:cubicBezTo>
                  <a:pt x="5633" y="26823"/>
                  <a:pt x="5633" y="26823"/>
                  <a:pt x="5633" y="26823"/>
                </a:cubicBezTo>
                <a:cubicBezTo>
                  <a:pt x="5352" y="26541"/>
                  <a:pt x="5352" y="26258"/>
                  <a:pt x="5352" y="25976"/>
                </a:cubicBezTo>
                <a:close/>
                <a:moveTo>
                  <a:pt x="24225" y="39529"/>
                </a:moveTo>
                <a:cubicBezTo>
                  <a:pt x="81408" y="96000"/>
                  <a:pt x="81408" y="96000"/>
                  <a:pt x="81408" y="96000"/>
                </a:cubicBezTo>
                <a:cubicBezTo>
                  <a:pt x="79718" y="101647"/>
                  <a:pt x="79718" y="101647"/>
                  <a:pt x="79718" y="101647"/>
                </a:cubicBezTo>
                <a:cubicBezTo>
                  <a:pt x="21126" y="42635"/>
                  <a:pt x="21126" y="42635"/>
                  <a:pt x="21126" y="42635"/>
                </a:cubicBezTo>
                <a:lnTo>
                  <a:pt x="24225" y="39529"/>
                </a:lnTo>
                <a:close/>
              </a:path>
            </a:pathLst>
          </a:custGeom>
          <a:solidFill>
            <a:schemeClr val="tx1"/>
          </a:solidFill>
          <a:ln>
            <a:noFill/>
          </a:ln>
        </p:spPr>
        <p:txBody>
          <a:bodyPr lIns="121900" tIns="60933" rIns="121900" bIns="60933" anchor="t" anchorCtr="0">
            <a:noAutofit/>
          </a:bodyPr>
          <a:lstStyle/>
          <a:p>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 name="圆角矩形 3"/>
          <p:cNvSpPr/>
          <p:nvPr/>
        </p:nvSpPr>
        <p:spPr>
          <a:xfrm>
            <a:off x="4356100" y="1092200"/>
            <a:ext cx="3175000" cy="15113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圆角矩形 4"/>
          <p:cNvSpPr/>
          <p:nvPr/>
        </p:nvSpPr>
        <p:spPr>
          <a:xfrm>
            <a:off x="4495800" y="4432300"/>
            <a:ext cx="3175000" cy="15113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4914900" y="1524000"/>
            <a:ext cx="2037737" cy="646331"/>
          </a:xfrm>
          <a:prstGeom prst="rect">
            <a:avLst/>
          </a:prstGeom>
          <a:noFill/>
        </p:spPr>
        <p:txBody>
          <a:bodyPr wrap="none" rtlCol="0">
            <a:spAutoFit/>
          </a:bodyPr>
          <a:lstStyle/>
          <a:p>
            <a:r>
              <a:rPr lang="zh-CN" altLang="en-US" sz="3600" b="1" dirty="0" smtClean="0">
                <a:solidFill>
                  <a:schemeClr val="bg1">
                    <a:lumMod val="95000"/>
                  </a:schemeClr>
                </a:solidFill>
                <a:latin typeface="黑体" panose="02010609060101010101" pitchFamily="49" charset="-122"/>
                <a:ea typeface="黑体" panose="02010609060101010101" pitchFamily="49" charset="-122"/>
              </a:rPr>
              <a:t>生产试点</a:t>
            </a:r>
            <a:endParaRPr lang="zh-CN" altLang="en-US" sz="3600" b="1" dirty="0">
              <a:solidFill>
                <a:schemeClr val="bg1">
                  <a:lumMod val="95000"/>
                </a:schemeClr>
              </a:solidFill>
              <a:latin typeface="黑体" panose="02010609060101010101" pitchFamily="49" charset="-122"/>
              <a:ea typeface="黑体" panose="02010609060101010101" pitchFamily="49" charset="-122"/>
            </a:endParaRPr>
          </a:p>
        </p:txBody>
      </p:sp>
      <p:sp>
        <p:nvSpPr>
          <p:cNvPr id="7" name="TextBox 6"/>
          <p:cNvSpPr txBox="1"/>
          <p:nvPr/>
        </p:nvSpPr>
        <p:spPr>
          <a:xfrm>
            <a:off x="4991100" y="4851400"/>
            <a:ext cx="2037737" cy="646331"/>
          </a:xfrm>
          <a:prstGeom prst="rect">
            <a:avLst/>
          </a:prstGeom>
          <a:noFill/>
        </p:spPr>
        <p:txBody>
          <a:bodyPr wrap="none" rtlCol="0">
            <a:spAutoFit/>
          </a:bodyPr>
          <a:lstStyle/>
          <a:p>
            <a:r>
              <a:rPr lang="zh-CN" altLang="en-US" sz="3600" b="1" dirty="0" smtClean="0">
                <a:solidFill>
                  <a:schemeClr val="bg1">
                    <a:lumMod val="95000"/>
                  </a:schemeClr>
                </a:solidFill>
                <a:latin typeface="黑体" panose="02010609060101010101" pitchFamily="49" charset="-122"/>
                <a:ea typeface="黑体" panose="02010609060101010101" pitchFamily="49" charset="-122"/>
              </a:rPr>
              <a:t>应用基地</a:t>
            </a:r>
            <a:endParaRPr lang="zh-CN" altLang="en-US" sz="3600" b="1" dirty="0">
              <a:solidFill>
                <a:schemeClr val="bg1">
                  <a:lumMod val="95000"/>
                </a:schemeClr>
              </a:solidFill>
              <a:latin typeface="黑体" panose="02010609060101010101" pitchFamily="49" charset="-122"/>
              <a:ea typeface="黑体" panose="02010609060101010101" pitchFamily="49" charset="-122"/>
            </a:endParaRPr>
          </a:p>
        </p:txBody>
      </p:sp>
      <p:sp>
        <p:nvSpPr>
          <p:cNvPr id="8" name="左弧形箭头 7"/>
          <p:cNvSpPr/>
          <p:nvPr/>
        </p:nvSpPr>
        <p:spPr>
          <a:xfrm>
            <a:off x="2946400" y="2578100"/>
            <a:ext cx="1028700" cy="2489200"/>
          </a:xfrm>
          <a:prstGeom prst="curved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TextBox 8"/>
          <p:cNvSpPr txBox="1"/>
          <p:nvPr/>
        </p:nvSpPr>
        <p:spPr>
          <a:xfrm>
            <a:off x="1422401" y="2590800"/>
            <a:ext cx="1384300" cy="2308324"/>
          </a:xfrm>
          <a:prstGeom prst="rect">
            <a:avLst/>
          </a:prstGeom>
          <a:noFill/>
        </p:spPr>
        <p:txBody>
          <a:bodyPr wrap="square" rtlCol="0">
            <a:spAutoFit/>
          </a:bodyPr>
          <a:lstStyle/>
          <a:p>
            <a:r>
              <a:rPr lang="zh-CN" altLang="en-US" sz="2400" b="1" dirty="0" smtClean="0">
                <a:solidFill>
                  <a:srgbClr val="00B050"/>
                </a:solidFill>
                <a:latin typeface="黑体" panose="02010609060101010101" pitchFamily="49" charset="-122"/>
                <a:ea typeface="黑体" panose="02010609060101010101" pitchFamily="49" charset="-122"/>
              </a:rPr>
              <a:t>使用一定比例的生态环保优质农业投入品</a:t>
            </a:r>
            <a:endParaRPr lang="zh-CN" altLang="en-US" sz="2400" b="1" dirty="0">
              <a:solidFill>
                <a:srgbClr val="00B050"/>
              </a:solidFill>
              <a:latin typeface="黑体" panose="02010609060101010101" pitchFamily="49" charset="-122"/>
              <a:ea typeface="黑体" panose="02010609060101010101" pitchFamily="49" charset="-122"/>
            </a:endParaRPr>
          </a:p>
        </p:txBody>
      </p:sp>
      <p:sp>
        <p:nvSpPr>
          <p:cNvPr id="10" name="左弧形箭头 9"/>
          <p:cNvSpPr/>
          <p:nvPr/>
        </p:nvSpPr>
        <p:spPr>
          <a:xfrm rot="10800000">
            <a:off x="7988300" y="2501900"/>
            <a:ext cx="1028700" cy="2489200"/>
          </a:xfrm>
          <a:prstGeom prst="curved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TextBox 10"/>
          <p:cNvSpPr txBox="1"/>
          <p:nvPr/>
        </p:nvSpPr>
        <p:spPr>
          <a:xfrm>
            <a:off x="9448801" y="2641600"/>
            <a:ext cx="1117599" cy="2308324"/>
          </a:xfrm>
          <a:prstGeom prst="rect">
            <a:avLst/>
          </a:prstGeom>
          <a:noFill/>
        </p:spPr>
        <p:txBody>
          <a:bodyPr wrap="square" rtlCol="0">
            <a:spAutoFit/>
          </a:bodyPr>
          <a:lstStyle/>
          <a:p>
            <a:r>
              <a:rPr lang="zh-CN" altLang="en-US" sz="2400" b="1" dirty="0" smtClean="0">
                <a:solidFill>
                  <a:srgbClr val="FFC000"/>
                </a:solidFill>
                <a:latin typeface="黑体" panose="02010609060101010101" pitchFamily="49" charset="-122"/>
                <a:ea typeface="黑体" panose="02010609060101010101" pitchFamily="49" charset="-122"/>
              </a:rPr>
              <a:t>为生产试点打开市场销路，提升销售规模</a:t>
            </a:r>
            <a:endParaRPr lang="zh-CN" altLang="en-US" sz="2400" b="1" dirty="0">
              <a:solidFill>
                <a:srgbClr val="FFC000"/>
              </a:solidFill>
              <a:latin typeface="黑体" panose="02010609060101010101" pitchFamily="49" charset="-122"/>
              <a:ea typeface="黑体" panose="02010609060101010101" pitchFamily="49" charset="-122"/>
            </a:endParaRPr>
          </a:p>
        </p:txBody>
      </p:sp>
      <p:sp>
        <p:nvSpPr>
          <p:cNvPr id="12" name="椭圆 11"/>
          <p:cNvSpPr/>
          <p:nvPr/>
        </p:nvSpPr>
        <p:spPr>
          <a:xfrm>
            <a:off x="4483100" y="2946400"/>
            <a:ext cx="3035300" cy="1193800"/>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4889500" y="3225800"/>
            <a:ext cx="2244525" cy="584775"/>
          </a:xfrm>
          <a:prstGeom prst="rect">
            <a:avLst/>
          </a:prstGeom>
          <a:noFill/>
        </p:spPr>
        <p:txBody>
          <a:bodyPr wrap="none" rtlCol="0">
            <a:spAutoFit/>
          </a:bodyPr>
          <a:lstStyle/>
          <a:p>
            <a:r>
              <a:rPr lang="zh-CN" altLang="en-US" sz="3200" b="1" dirty="0" smtClean="0">
                <a:solidFill>
                  <a:schemeClr val="accent2"/>
                </a:solidFill>
                <a:latin typeface="黑体" panose="02010609060101010101" pitchFamily="49" charset="-122"/>
                <a:ea typeface="黑体" panose="02010609060101010101" pitchFamily="49" charset="-122"/>
              </a:rPr>
              <a:t>农业投入品</a:t>
            </a:r>
            <a:endParaRPr lang="zh-CN" altLang="en-US" sz="3200" b="1" dirty="0">
              <a:solidFill>
                <a:schemeClr val="accent2"/>
              </a:solidFill>
              <a:latin typeface="黑体" panose="02010609060101010101" pitchFamily="49" charset="-122"/>
              <a:ea typeface="黑体" panose="02010609060101010101" pitchFamily="49" charset="-122"/>
            </a:endParaRPr>
          </a:p>
        </p:txBody>
      </p:sp>
      <p:sp>
        <p:nvSpPr>
          <p:cNvPr id="14" name="下箭头 13"/>
          <p:cNvSpPr/>
          <p:nvPr/>
        </p:nvSpPr>
        <p:spPr>
          <a:xfrm>
            <a:off x="5727700" y="4127500"/>
            <a:ext cx="533400" cy="304800"/>
          </a:xfrm>
          <a:prstGeom prst="down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下箭头 14"/>
          <p:cNvSpPr/>
          <p:nvPr/>
        </p:nvSpPr>
        <p:spPr>
          <a:xfrm rot="10800000">
            <a:off x="5715000" y="2590800"/>
            <a:ext cx="533400" cy="469900"/>
          </a:xfrm>
          <a:prstGeom prst="down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3" descr="中化logo"/>
          <p:cNvPicPr>
            <a:picLocks noChangeAspect="1"/>
          </p:cNvPicPr>
          <p:nvPr/>
        </p:nvPicPr>
        <p:blipFill>
          <a:blip r:embed="rId1">
            <a:clrChange>
              <a:clrFrom>
                <a:srgbClr val="FFFFFF"/>
              </a:clrFrom>
              <a:clrTo>
                <a:srgbClr val="FFFFFF">
                  <a:alpha val="0"/>
                </a:srgbClr>
              </a:clrTo>
            </a:clrChange>
          </a:blip>
          <a:stretch>
            <a:fillRect/>
          </a:stretch>
        </p:blipFill>
        <p:spPr>
          <a:xfrm>
            <a:off x="10946765" y="6003925"/>
            <a:ext cx="1143000" cy="760095"/>
          </a:xfrm>
          <a:prstGeom prst="rect">
            <a:avLst/>
          </a:prstGeom>
          <a:noFill/>
          <a:ln w="9525">
            <a:noFill/>
          </a:ln>
        </p:spPr>
      </p:pic>
      <p:sp>
        <p:nvSpPr>
          <p:cNvPr id="17" name="矩形 16"/>
          <p:cNvSpPr/>
          <p:nvPr/>
        </p:nvSpPr>
        <p:spPr>
          <a:xfrm>
            <a:off x="0" y="6764020"/>
            <a:ext cx="361505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矩形 17"/>
          <p:cNvSpPr/>
          <p:nvPr/>
        </p:nvSpPr>
        <p:spPr>
          <a:xfrm>
            <a:off x="3662045" y="6764020"/>
            <a:ext cx="361505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矩形 18"/>
          <p:cNvSpPr/>
          <p:nvPr/>
        </p:nvSpPr>
        <p:spPr>
          <a:xfrm>
            <a:off x="7320280" y="6758940"/>
            <a:ext cx="361505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矩形 19"/>
          <p:cNvSpPr/>
          <p:nvPr/>
        </p:nvSpPr>
        <p:spPr>
          <a:xfrm flipV="1">
            <a:off x="8131810" y="495300"/>
            <a:ext cx="258889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矩形 20"/>
          <p:cNvSpPr/>
          <p:nvPr/>
        </p:nvSpPr>
        <p:spPr>
          <a:xfrm flipV="1">
            <a:off x="5461000" y="495300"/>
            <a:ext cx="258889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矩形 21"/>
          <p:cNvSpPr/>
          <p:nvPr/>
        </p:nvSpPr>
        <p:spPr>
          <a:xfrm flipV="1">
            <a:off x="2780665" y="500380"/>
            <a:ext cx="258889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出自【趣你的PPT】(微信:qunideppt)：最优质的PPT资源库"/>
          <p:cNvSpPr txBox="1"/>
          <p:nvPr/>
        </p:nvSpPr>
        <p:spPr>
          <a:xfrm>
            <a:off x="755015" y="302260"/>
            <a:ext cx="3359785"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申</a:t>
            </a:r>
            <a:r>
              <a:rPr kumimoji="0" lang="zh-CN" altLang="en-US" sz="24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报结果</a:t>
            </a: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 name="出自【趣你的PPT】(微信:qunideppt)：最优质的PPT资源库"/>
          <p:cNvSpPr/>
          <p:nvPr/>
        </p:nvSpPr>
        <p:spPr>
          <a:xfrm>
            <a:off x="355600" y="368935"/>
            <a:ext cx="328295" cy="328295"/>
          </a:xfrm>
          <a:custGeom>
            <a:avLst/>
            <a:gdLst/>
            <a:ahLst/>
            <a:cxnLst/>
            <a:rect l="0" t="0" r="0" b="0"/>
            <a:pathLst>
              <a:path w="120000" h="120000" extrusionOk="0">
                <a:moveTo>
                  <a:pt x="119718" y="118870"/>
                </a:moveTo>
                <a:cubicBezTo>
                  <a:pt x="119718" y="118870"/>
                  <a:pt x="119718" y="118870"/>
                  <a:pt x="119718" y="118588"/>
                </a:cubicBezTo>
                <a:cubicBezTo>
                  <a:pt x="119718" y="118588"/>
                  <a:pt x="119718" y="118588"/>
                  <a:pt x="119999" y="118305"/>
                </a:cubicBezTo>
                <a:cubicBezTo>
                  <a:pt x="119999" y="118305"/>
                  <a:pt x="119999" y="118305"/>
                  <a:pt x="119999" y="118305"/>
                </a:cubicBezTo>
                <a:cubicBezTo>
                  <a:pt x="119999" y="118023"/>
                  <a:pt x="119999" y="118023"/>
                  <a:pt x="119999" y="117741"/>
                </a:cubicBezTo>
                <a:cubicBezTo>
                  <a:pt x="119999" y="117741"/>
                  <a:pt x="119999" y="117741"/>
                  <a:pt x="119999" y="117741"/>
                </a:cubicBezTo>
                <a:cubicBezTo>
                  <a:pt x="119999" y="117741"/>
                  <a:pt x="119999" y="117458"/>
                  <a:pt x="119999" y="117458"/>
                </a:cubicBezTo>
                <a:cubicBezTo>
                  <a:pt x="119999" y="117458"/>
                  <a:pt x="119999" y="117458"/>
                  <a:pt x="119999" y="117176"/>
                </a:cubicBezTo>
                <a:cubicBezTo>
                  <a:pt x="119999" y="117176"/>
                  <a:pt x="119999" y="117176"/>
                  <a:pt x="119999" y="117176"/>
                </a:cubicBezTo>
                <a:cubicBezTo>
                  <a:pt x="119999" y="117176"/>
                  <a:pt x="119999" y="116894"/>
                  <a:pt x="119999" y="116894"/>
                </a:cubicBezTo>
                <a:cubicBezTo>
                  <a:pt x="119999" y="116894"/>
                  <a:pt x="119999" y="116611"/>
                  <a:pt x="119999" y="116611"/>
                </a:cubicBezTo>
                <a:cubicBezTo>
                  <a:pt x="119999" y="116611"/>
                  <a:pt x="119999" y="116611"/>
                  <a:pt x="119999" y="116611"/>
                </a:cubicBezTo>
                <a:cubicBezTo>
                  <a:pt x="108450" y="80470"/>
                  <a:pt x="108450" y="80470"/>
                  <a:pt x="108450" y="80470"/>
                </a:cubicBezTo>
                <a:cubicBezTo>
                  <a:pt x="108169" y="80188"/>
                  <a:pt x="107887" y="79905"/>
                  <a:pt x="107605" y="79623"/>
                </a:cubicBezTo>
                <a:cubicBezTo>
                  <a:pt x="44788" y="16376"/>
                  <a:pt x="44788" y="16376"/>
                  <a:pt x="44788" y="16376"/>
                </a:cubicBezTo>
                <a:cubicBezTo>
                  <a:pt x="44507" y="16094"/>
                  <a:pt x="44507" y="16094"/>
                  <a:pt x="44225" y="15811"/>
                </a:cubicBezTo>
                <a:cubicBezTo>
                  <a:pt x="30422" y="1976"/>
                  <a:pt x="30422" y="1976"/>
                  <a:pt x="30422" y="1976"/>
                </a:cubicBezTo>
                <a:cubicBezTo>
                  <a:pt x="29295" y="847"/>
                  <a:pt x="27605" y="0"/>
                  <a:pt x="25915" y="0"/>
                </a:cubicBezTo>
                <a:cubicBezTo>
                  <a:pt x="24225" y="0"/>
                  <a:pt x="22535" y="847"/>
                  <a:pt x="21126" y="1976"/>
                </a:cubicBezTo>
                <a:cubicBezTo>
                  <a:pt x="1971" y="21458"/>
                  <a:pt x="1971" y="21458"/>
                  <a:pt x="1971" y="21458"/>
                </a:cubicBezTo>
                <a:cubicBezTo>
                  <a:pt x="563" y="22588"/>
                  <a:pt x="0" y="24282"/>
                  <a:pt x="0" y="25976"/>
                </a:cubicBezTo>
                <a:cubicBezTo>
                  <a:pt x="0" y="27670"/>
                  <a:pt x="563" y="29364"/>
                  <a:pt x="1971" y="30776"/>
                </a:cubicBezTo>
                <a:cubicBezTo>
                  <a:pt x="15211" y="44047"/>
                  <a:pt x="15211" y="44047"/>
                  <a:pt x="15211" y="44047"/>
                </a:cubicBezTo>
                <a:cubicBezTo>
                  <a:pt x="15492" y="44329"/>
                  <a:pt x="15492" y="44329"/>
                  <a:pt x="15492" y="44611"/>
                </a:cubicBezTo>
                <a:cubicBezTo>
                  <a:pt x="78591" y="108141"/>
                  <a:pt x="78591" y="108141"/>
                  <a:pt x="78591" y="108141"/>
                </a:cubicBezTo>
                <a:cubicBezTo>
                  <a:pt x="78873" y="108423"/>
                  <a:pt x="79436" y="108705"/>
                  <a:pt x="79718" y="108705"/>
                </a:cubicBezTo>
                <a:cubicBezTo>
                  <a:pt x="99436" y="114635"/>
                  <a:pt x="99436" y="114635"/>
                  <a:pt x="99436" y="114635"/>
                </a:cubicBezTo>
                <a:cubicBezTo>
                  <a:pt x="2535" y="114635"/>
                  <a:pt x="2535" y="114635"/>
                  <a:pt x="2535" y="114635"/>
                </a:cubicBezTo>
                <a:cubicBezTo>
                  <a:pt x="1126" y="114635"/>
                  <a:pt x="0" y="115764"/>
                  <a:pt x="0" y="117176"/>
                </a:cubicBezTo>
                <a:cubicBezTo>
                  <a:pt x="0" y="118870"/>
                  <a:pt x="1126" y="120000"/>
                  <a:pt x="2535" y="120000"/>
                </a:cubicBezTo>
                <a:cubicBezTo>
                  <a:pt x="117464" y="120000"/>
                  <a:pt x="117464" y="120000"/>
                  <a:pt x="117464" y="120000"/>
                </a:cubicBezTo>
                <a:cubicBezTo>
                  <a:pt x="117464" y="120000"/>
                  <a:pt x="117464" y="120000"/>
                  <a:pt x="117464" y="120000"/>
                </a:cubicBezTo>
                <a:cubicBezTo>
                  <a:pt x="117746" y="120000"/>
                  <a:pt x="117746" y="120000"/>
                  <a:pt x="118028" y="120000"/>
                </a:cubicBezTo>
                <a:cubicBezTo>
                  <a:pt x="118028" y="120000"/>
                  <a:pt x="118309" y="119717"/>
                  <a:pt x="118591" y="119717"/>
                </a:cubicBezTo>
                <a:cubicBezTo>
                  <a:pt x="118591" y="119717"/>
                  <a:pt x="118591" y="119717"/>
                  <a:pt x="118591" y="119717"/>
                </a:cubicBezTo>
                <a:cubicBezTo>
                  <a:pt x="118591" y="119717"/>
                  <a:pt x="118873" y="119717"/>
                  <a:pt x="118873" y="119435"/>
                </a:cubicBezTo>
                <a:cubicBezTo>
                  <a:pt x="118873" y="119435"/>
                  <a:pt x="118873" y="119435"/>
                  <a:pt x="118873" y="119435"/>
                </a:cubicBezTo>
                <a:cubicBezTo>
                  <a:pt x="119154" y="119435"/>
                  <a:pt x="119154" y="119152"/>
                  <a:pt x="119436" y="119152"/>
                </a:cubicBezTo>
                <a:cubicBezTo>
                  <a:pt x="119436" y="119152"/>
                  <a:pt x="119436" y="119152"/>
                  <a:pt x="119436" y="119152"/>
                </a:cubicBezTo>
                <a:cubicBezTo>
                  <a:pt x="119436" y="119152"/>
                  <a:pt x="119436" y="118870"/>
                  <a:pt x="119718" y="118870"/>
                </a:cubicBezTo>
                <a:close/>
                <a:moveTo>
                  <a:pt x="113521" y="113223"/>
                </a:moveTo>
                <a:cubicBezTo>
                  <a:pt x="84225" y="104752"/>
                  <a:pt x="84225" y="104752"/>
                  <a:pt x="84225" y="104752"/>
                </a:cubicBezTo>
                <a:cubicBezTo>
                  <a:pt x="86197" y="97694"/>
                  <a:pt x="86197" y="97694"/>
                  <a:pt x="86197" y="97694"/>
                </a:cubicBezTo>
                <a:cubicBezTo>
                  <a:pt x="95211" y="97694"/>
                  <a:pt x="95211" y="97694"/>
                  <a:pt x="95211" y="97694"/>
                </a:cubicBezTo>
                <a:cubicBezTo>
                  <a:pt x="96901" y="97694"/>
                  <a:pt x="98028" y="96564"/>
                  <a:pt x="98028" y="95152"/>
                </a:cubicBezTo>
                <a:cubicBezTo>
                  <a:pt x="98028" y="85835"/>
                  <a:pt x="98028" y="85835"/>
                  <a:pt x="98028" y="85835"/>
                </a:cubicBezTo>
                <a:cubicBezTo>
                  <a:pt x="103943" y="84423"/>
                  <a:pt x="103943" y="84423"/>
                  <a:pt x="103943" y="84423"/>
                </a:cubicBezTo>
                <a:lnTo>
                  <a:pt x="113521" y="113223"/>
                </a:lnTo>
                <a:close/>
                <a:moveTo>
                  <a:pt x="42253" y="21458"/>
                </a:moveTo>
                <a:cubicBezTo>
                  <a:pt x="100563" y="79905"/>
                  <a:pt x="100563" y="79905"/>
                  <a:pt x="100563" y="79905"/>
                </a:cubicBezTo>
                <a:cubicBezTo>
                  <a:pt x="96056" y="81035"/>
                  <a:pt x="96056" y="81035"/>
                  <a:pt x="96056" y="81035"/>
                </a:cubicBezTo>
                <a:cubicBezTo>
                  <a:pt x="39718" y="24282"/>
                  <a:pt x="39718" y="24282"/>
                  <a:pt x="39718" y="24282"/>
                </a:cubicBezTo>
                <a:lnTo>
                  <a:pt x="42253" y="21458"/>
                </a:lnTo>
                <a:close/>
                <a:moveTo>
                  <a:pt x="35774" y="27952"/>
                </a:moveTo>
                <a:cubicBezTo>
                  <a:pt x="92676" y="84988"/>
                  <a:pt x="92676" y="84988"/>
                  <a:pt x="92676" y="84988"/>
                </a:cubicBezTo>
                <a:cubicBezTo>
                  <a:pt x="92676" y="92611"/>
                  <a:pt x="92676" y="92611"/>
                  <a:pt x="92676" y="92611"/>
                </a:cubicBezTo>
                <a:cubicBezTo>
                  <a:pt x="85352" y="92611"/>
                  <a:pt x="85352" y="92611"/>
                  <a:pt x="85352" y="92611"/>
                </a:cubicBezTo>
                <a:cubicBezTo>
                  <a:pt x="27887" y="35858"/>
                  <a:pt x="27887" y="35858"/>
                  <a:pt x="27887" y="35858"/>
                </a:cubicBezTo>
                <a:lnTo>
                  <a:pt x="35774" y="27952"/>
                </a:lnTo>
                <a:close/>
                <a:moveTo>
                  <a:pt x="5352" y="25976"/>
                </a:moveTo>
                <a:cubicBezTo>
                  <a:pt x="5352" y="25976"/>
                  <a:pt x="5352" y="25411"/>
                  <a:pt x="5633" y="25129"/>
                </a:cubicBezTo>
                <a:cubicBezTo>
                  <a:pt x="25070" y="5647"/>
                  <a:pt x="25070" y="5647"/>
                  <a:pt x="25070" y="5647"/>
                </a:cubicBezTo>
                <a:cubicBezTo>
                  <a:pt x="25352" y="5364"/>
                  <a:pt x="25633" y="5364"/>
                  <a:pt x="25915" y="5364"/>
                </a:cubicBezTo>
                <a:cubicBezTo>
                  <a:pt x="26197" y="5364"/>
                  <a:pt x="26478" y="5364"/>
                  <a:pt x="26760" y="5647"/>
                </a:cubicBezTo>
                <a:cubicBezTo>
                  <a:pt x="38591" y="17788"/>
                  <a:pt x="38591" y="17788"/>
                  <a:pt x="38591" y="17788"/>
                </a:cubicBezTo>
                <a:cubicBezTo>
                  <a:pt x="17464" y="38964"/>
                  <a:pt x="17464" y="38964"/>
                  <a:pt x="17464" y="38964"/>
                </a:cubicBezTo>
                <a:cubicBezTo>
                  <a:pt x="5633" y="26823"/>
                  <a:pt x="5633" y="26823"/>
                  <a:pt x="5633" y="26823"/>
                </a:cubicBezTo>
                <a:cubicBezTo>
                  <a:pt x="5352" y="26541"/>
                  <a:pt x="5352" y="26258"/>
                  <a:pt x="5352" y="25976"/>
                </a:cubicBezTo>
                <a:close/>
                <a:moveTo>
                  <a:pt x="24225" y="39529"/>
                </a:moveTo>
                <a:cubicBezTo>
                  <a:pt x="81408" y="96000"/>
                  <a:pt x="81408" y="96000"/>
                  <a:pt x="81408" y="96000"/>
                </a:cubicBezTo>
                <a:cubicBezTo>
                  <a:pt x="79718" y="101647"/>
                  <a:pt x="79718" y="101647"/>
                  <a:pt x="79718" y="101647"/>
                </a:cubicBezTo>
                <a:cubicBezTo>
                  <a:pt x="21126" y="42635"/>
                  <a:pt x="21126" y="42635"/>
                  <a:pt x="21126" y="42635"/>
                </a:cubicBezTo>
                <a:lnTo>
                  <a:pt x="24225" y="39529"/>
                </a:lnTo>
                <a:close/>
              </a:path>
            </a:pathLst>
          </a:custGeom>
          <a:solidFill>
            <a:schemeClr val="tx1"/>
          </a:solidFill>
          <a:ln>
            <a:noFill/>
          </a:ln>
        </p:spPr>
        <p:txBody>
          <a:bodyPr lIns="121900" tIns="60933" rIns="121900" bIns="60933" anchor="t" anchorCtr="0">
            <a:noAutofit/>
          </a:bodyPr>
          <a:lstStyle/>
          <a:p>
            <a:endParaRPr>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2050" name="Picture 2"/>
          <p:cNvPicPr>
            <a:picLocks noChangeAspect="1" noChangeArrowheads="1"/>
          </p:cNvPicPr>
          <p:nvPr/>
        </p:nvPicPr>
        <p:blipFill>
          <a:blip r:embed="rId1"/>
          <a:srcRect/>
          <a:stretch>
            <a:fillRect/>
          </a:stretch>
        </p:blipFill>
        <p:spPr bwMode="auto">
          <a:xfrm>
            <a:off x="786067" y="2857499"/>
            <a:ext cx="2361780" cy="1943101"/>
          </a:xfrm>
          <a:prstGeom prst="rect">
            <a:avLst/>
          </a:prstGeom>
          <a:noFill/>
          <a:ln w="9525">
            <a:noFill/>
            <a:miter lim="800000"/>
            <a:headEnd/>
            <a:tailEnd/>
          </a:ln>
          <a:effectLst/>
        </p:spPr>
      </p:pic>
      <p:sp>
        <p:nvSpPr>
          <p:cNvPr id="42" name="TextBox 41"/>
          <p:cNvSpPr txBox="1"/>
          <p:nvPr/>
        </p:nvSpPr>
        <p:spPr>
          <a:xfrm>
            <a:off x="3683000" y="1143000"/>
            <a:ext cx="5211683" cy="523220"/>
          </a:xfrm>
          <a:prstGeom prst="rect">
            <a:avLst/>
          </a:prstGeom>
          <a:noFill/>
        </p:spPr>
        <p:txBody>
          <a:bodyPr wrap="none" rtlCol="0">
            <a:spAutoFit/>
          </a:bodyPr>
          <a:lstStyle/>
          <a:p>
            <a:r>
              <a:rPr lang="zh-CN" altLang="en-US" sz="2800" b="1" dirty="0" smtClean="0">
                <a:solidFill>
                  <a:schemeClr val="tx1">
                    <a:lumMod val="50000"/>
                    <a:lumOff val="50000"/>
                  </a:schemeClr>
                </a:solidFill>
                <a:latin typeface="微软雅黑" panose="020B0503020204020204" pitchFamily="34" charset="-122"/>
                <a:ea typeface="微软雅黑" panose="020B0503020204020204" pitchFamily="34" charset="-122"/>
              </a:rPr>
              <a:t>农业农村部农产品质量安全中心</a:t>
            </a:r>
            <a:endParaRPr lang="zh-CN" altLang="en-US" sz="28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2051" name="Picture 3"/>
          <p:cNvPicPr>
            <a:picLocks noChangeAspect="1" noChangeArrowheads="1"/>
          </p:cNvPicPr>
          <p:nvPr/>
        </p:nvPicPr>
        <p:blipFill>
          <a:blip r:embed="rId2"/>
          <a:srcRect/>
          <a:stretch>
            <a:fillRect/>
          </a:stretch>
        </p:blipFill>
        <p:spPr bwMode="auto">
          <a:xfrm>
            <a:off x="4694878" y="2984499"/>
            <a:ext cx="2593335" cy="1828801"/>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8693601" y="2832101"/>
            <a:ext cx="2152200" cy="1929384"/>
          </a:xfrm>
          <a:prstGeom prst="rect">
            <a:avLst/>
          </a:prstGeom>
          <a:noFill/>
          <a:ln w="9525">
            <a:noFill/>
            <a:miter lim="800000"/>
            <a:headEnd/>
            <a:tailEnd/>
          </a:ln>
          <a:effectLst/>
        </p:spPr>
      </p:pic>
      <p:sp>
        <p:nvSpPr>
          <p:cNvPr id="49" name="梯形 48"/>
          <p:cNvSpPr/>
          <p:nvPr/>
        </p:nvSpPr>
        <p:spPr>
          <a:xfrm>
            <a:off x="736600" y="1968500"/>
            <a:ext cx="10477500" cy="609600"/>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Box 46"/>
          <p:cNvSpPr txBox="1"/>
          <p:nvPr/>
        </p:nvSpPr>
        <p:spPr>
          <a:xfrm>
            <a:off x="1739900" y="2032000"/>
            <a:ext cx="800219" cy="461665"/>
          </a:xfrm>
          <a:prstGeom prst="rect">
            <a:avLst/>
          </a:prstGeom>
          <a:noFill/>
        </p:spPr>
        <p:txBody>
          <a:bodyPr wrap="none" rtlCol="0">
            <a:spAutoFit/>
          </a:bodyPr>
          <a:lstStyle/>
          <a:p>
            <a:r>
              <a:rPr lang="zh-CN" altLang="en-US" sz="2400" b="1" dirty="0" smtClean="0">
                <a:solidFill>
                  <a:schemeClr val="tx1">
                    <a:lumMod val="50000"/>
                    <a:lumOff val="50000"/>
                  </a:schemeClr>
                </a:solidFill>
              </a:rPr>
              <a:t>培训</a:t>
            </a:r>
            <a:endParaRPr lang="zh-CN" altLang="en-US" sz="2400" b="1" dirty="0">
              <a:solidFill>
                <a:schemeClr val="tx1">
                  <a:lumMod val="50000"/>
                  <a:lumOff val="50000"/>
                </a:schemeClr>
              </a:solidFill>
            </a:endParaRPr>
          </a:p>
        </p:txBody>
      </p:sp>
      <p:sp>
        <p:nvSpPr>
          <p:cNvPr id="48" name="TextBox 47"/>
          <p:cNvSpPr txBox="1"/>
          <p:nvPr/>
        </p:nvSpPr>
        <p:spPr>
          <a:xfrm>
            <a:off x="5588000" y="2032000"/>
            <a:ext cx="800219" cy="461665"/>
          </a:xfrm>
          <a:prstGeom prst="rect">
            <a:avLst/>
          </a:prstGeom>
          <a:noFill/>
        </p:spPr>
        <p:txBody>
          <a:bodyPr wrap="none" rtlCol="0">
            <a:spAutoFit/>
          </a:bodyPr>
          <a:lstStyle/>
          <a:p>
            <a:r>
              <a:rPr lang="zh-CN" altLang="en-US" sz="2400" b="1" dirty="0" smtClean="0">
                <a:solidFill>
                  <a:schemeClr val="tx1">
                    <a:lumMod val="50000"/>
                    <a:lumOff val="50000"/>
                  </a:schemeClr>
                </a:solidFill>
              </a:rPr>
              <a:t>授牌</a:t>
            </a:r>
            <a:endParaRPr lang="zh-CN" altLang="en-US" sz="2400" b="1" dirty="0">
              <a:solidFill>
                <a:schemeClr val="tx1">
                  <a:lumMod val="50000"/>
                  <a:lumOff val="50000"/>
                </a:schemeClr>
              </a:solidFill>
            </a:endParaRPr>
          </a:p>
        </p:txBody>
      </p:sp>
      <p:sp>
        <p:nvSpPr>
          <p:cNvPr id="50" name="TextBox 49"/>
          <p:cNvSpPr txBox="1"/>
          <p:nvPr/>
        </p:nvSpPr>
        <p:spPr>
          <a:xfrm>
            <a:off x="9042400" y="2082800"/>
            <a:ext cx="2011680" cy="460375"/>
          </a:xfrm>
          <a:prstGeom prst="rect">
            <a:avLst/>
          </a:prstGeom>
          <a:noFill/>
        </p:spPr>
        <p:txBody>
          <a:bodyPr wrap="none" rtlCol="0">
            <a:spAutoFit/>
          </a:bodyPr>
          <a:lstStyle/>
          <a:p>
            <a:r>
              <a:rPr lang="zh-CN" altLang="en-US" sz="2400" b="1" dirty="0" smtClean="0">
                <a:solidFill>
                  <a:schemeClr val="tx1">
                    <a:lumMod val="50000"/>
                    <a:lumOff val="50000"/>
                  </a:schemeClr>
                </a:solidFill>
              </a:rPr>
              <a:t>编制宣传材料</a:t>
            </a:r>
            <a:endParaRPr lang="zh-CN" altLang="en-US" sz="2400" b="1" dirty="0">
              <a:solidFill>
                <a:schemeClr val="tx1">
                  <a:lumMod val="50000"/>
                  <a:lumOff val="50000"/>
                </a:schemeClr>
              </a:solidFill>
            </a:endParaRPr>
          </a:p>
        </p:txBody>
      </p:sp>
      <p:sp>
        <p:nvSpPr>
          <p:cNvPr id="51" name="TextBox 50"/>
          <p:cNvSpPr txBox="1"/>
          <p:nvPr/>
        </p:nvSpPr>
        <p:spPr>
          <a:xfrm>
            <a:off x="1079500" y="5537200"/>
            <a:ext cx="10649069" cy="461665"/>
          </a:xfrm>
          <a:prstGeom prst="rect">
            <a:avLst/>
          </a:prstGeom>
          <a:noFill/>
        </p:spPr>
        <p:txBody>
          <a:bodyPr wrap="none" rtlCol="0">
            <a:spAutoFit/>
          </a:bodyPr>
          <a:lstStyle/>
          <a:p>
            <a:r>
              <a:rPr lang="zh-CN" altLang="en-US" sz="2400" b="1" dirty="0" smtClean="0">
                <a:solidFill>
                  <a:srgbClr val="FF0000"/>
                </a:solidFill>
                <a:latin typeface="微软雅黑" panose="020B0503020204020204" pitchFamily="34" charset="-122"/>
                <a:ea typeface="微软雅黑" panose="020B0503020204020204" pitchFamily="34" charset="-122"/>
              </a:rPr>
              <a:t>助力试点单位产品宣传和品牌支持，共同推进生态环保优质肥料的生产与应用</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pic>
        <p:nvPicPr>
          <p:cNvPr id="5" name="图片 13" descr="中化logo"/>
          <p:cNvPicPr>
            <a:picLocks noChangeAspect="1"/>
          </p:cNvPicPr>
          <p:nvPr/>
        </p:nvPicPr>
        <p:blipFill>
          <a:blip r:embed="rId4">
            <a:clrChange>
              <a:clrFrom>
                <a:srgbClr val="FFFFFF"/>
              </a:clrFrom>
              <a:clrTo>
                <a:srgbClr val="FFFFFF">
                  <a:alpha val="0"/>
                </a:srgbClr>
              </a:clrTo>
            </a:clrChange>
          </a:blip>
          <a:stretch>
            <a:fillRect/>
          </a:stretch>
        </p:blipFill>
        <p:spPr>
          <a:xfrm>
            <a:off x="10946765" y="6003925"/>
            <a:ext cx="1143000" cy="760095"/>
          </a:xfrm>
          <a:prstGeom prst="rect">
            <a:avLst/>
          </a:prstGeom>
          <a:noFill/>
          <a:ln w="9525">
            <a:noFill/>
          </a:ln>
        </p:spPr>
      </p:pic>
      <p:sp>
        <p:nvSpPr>
          <p:cNvPr id="6" name="矩形 5"/>
          <p:cNvSpPr/>
          <p:nvPr/>
        </p:nvSpPr>
        <p:spPr>
          <a:xfrm>
            <a:off x="0" y="6764020"/>
            <a:ext cx="361505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3662045" y="6764020"/>
            <a:ext cx="361505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7320280" y="6758940"/>
            <a:ext cx="361505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flipV="1">
            <a:off x="7640320" y="495300"/>
            <a:ext cx="258889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矩形 12"/>
          <p:cNvSpPr/>
          <p:nvPr/>
        </p:nvSpPr>
        <p:spPr>
          <a:xfrm flipV="1">
            <a:off x="4969510" y="495300"/>
            <a:ext cx="258889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flipV="1">
            <a:off x="2289175" y="500380"/>
            <a:ext cx="258889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出自【趣你的PPT】(微信:qunideppt)：最优质的PPT资源库"/>
          <p:cNvSpPr txBox="1"/>
          <p:nvPr/>
        </p:nvSpPr>
        <p:spPr>
          <a:xfrm>
            <a:off x="2928303" y="2618105"/>
            <a:ext cx="2386012" cy="1106805"/>
          </a:xfrm>
          <a:prstGeom prst="rect">
            <a:avLst/>
          </a:prstGeom>
          <a:noFill/>
          <a:ln w="9525">
            <a:noFill/>
          </a:ln>
        </p:spPr>
        <p:txBody>
          <a:bodyPr>
            <a:spAutoFit/>
          </a:bodyPr>
          <a:p>
            <a:pPr algn="ctr" eaLnBrk="0" hangingPunct="0"/>
            <a:r>
              <a:rPr lang="en-US" altLang="zh-CN" sz="6600" dirty="0">
                <a:latin typeface="微软雅黑" panose="020B0503020204020204" pitchFamily="34" charset="-122"/>
                <a:ea typeface="微软雅黑" panose="020B0503020204020204" pitchFamily="34" charset="-122"/>
              </a:rPr>
              <a:t>03</a:t>
            </a:r>
            <a:endParaRPr lang="en-US" altLang="zh-CN" sz="6600" dirty="0">
              <a:latin typeface="微软雅黑" panose="020B0503020204020204" pitchFamily="34" charset="-122"/>
              <a:ea typeface="微软雅黑" panose="020B0503020204020204" pitchFamily="34" charset="-122"/>
            </a:endParaRPr>
          </a:p>
        </p:txBody>
      </p:sp>
      <p:sp>
        <p:nvSpPr>
          <p:cNvPr id="61443" name="出自【趣你的PPT】(微信:qunideppt)：最优质的PPT资源库"/>
          <p:cNvSpPr txBox="1"/>
          <p:nvPr/>
        </p:nvSpPr>
        <p:spPr>
          <a:xfrm>
            <a:off x="5314315" y="2618105"/>
            <a:ext cx="3756660" cy="1198880"/>
          </a:xfrm>
          <a:prstGeom prst="rect">
            <a:avLst/>
          </a:prstGeom>
          <a:noFill/>
          <a:ln w="9525">
            <a:noFill/>
          </a:ln>
        </p:spPr>
        <p:txBody>
          <a:bodyPr wrap="square">
            <a:spAutoFit/>
          </a:bodyPr>
          <a:p>
            <a:pPr algn="l"/>
            <a:r>
              <a:rPr lang="zh-CN" altLang="en-US" sz="3600" b="1" dirty="0" smtClean="0">
                <a:latin typeface="微软雅黑" panose="020B0503020204020204" pitchFamily="34" charset="-122"/>
                <a:ea typeface="微软雅黑" panose="020B0503020204020204" pitchFamily="34" charset="-122"/>
                <a:sym typeface="+mn-ea"/>
              </a:rPr>
              <a:t>肥料产品技术升级</a:t>
            </a:r>
            <a:endParaRPr lang="zh-CN" altLang="en-US" sz="3600" b="1" dirty="0" smtClean="0">
              <a:latin typeface="微软雅黑" panose="020B0503020204020204" pitchFamily="34" charset="-122"/>
              <a:ea typeface="微软雅黑" panose="020B0503020204020204" pitchFamily="34" charset="-122"/>
              <a:sym typeface="+mn-ea"/>
            </a:endParaRPr>
          </a:p>
        </p:txBody>
      </p:sp>
      <p:cxnSp>
        <p:nvCxnSpPr>
          <p:cNvPr id="46" name="出自【趣你的PPT】(微信:qunideppt)：最优质的PPT资源库"/>
          <p:cNvCxnSpPr/>
          <p:nvPr/>
        </p:nvCxnSpPr>
        <p:spPr>
          <a:xfrm>
            <a:off x="4912360" y="2457450"/>
            <a:ext cx="0" cy="1427163"/>
          </a:xfrm>
          <a:prstGeom prst="line">
            <a:avLst/>
          </a:prstGeom>
          <a:ln w="38100">
            <a:solidFill>
              <a:srgbClr val="262626"/>
            </a:solidFill>
          </a:ln>
        </p:spPr>
        <p:style>
          <a:lnRef idx="1">
            <a:schemeClr val="accent1"/>
          </a:lnRef>
          <a:fillRef idx="0">
            <a:schemeClr val="accent1"/>
          </a:fillRef>
          <a:effectRef idx="0">
            <a:schemeClr val="accent1"/>
          </a:effectRef>
          <a:fontRef idx="minor">
            <a:schemeClr val="tx1"/>
          </a:fontRef>
        </p:style>
      </p:cxnSp>
      <p:sp>
        <p:nvSpPr>
          <p:cNvPr id="48" name="出自【趣你的PPT】(微信:qunideppt)：最优质的PPT资源库"/>
          <p:cNvSpPr/>
          <p:nvPr/>
        </p:nvSpPr>
        <p:spPr>
          <a:xfrm>
            <a:off x="2811463" y="1892300"/>
            <a:ext cx="2100263" cy="1435100"/>
          </a:xfrm>
          <a:prstGeom prst="halfFrame">
            <a:avLst>
              <a:gd name="adj1" fmla="val 17729"/>
              <a:gd name="adj2" fmla="val 2293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36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36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36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36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3600" b="1" i="0" u="none" kern="1200" baseline="0">
                <a:solidFill>
                  <a:schemeClr val="tx1"/>
                </a:solidFill>
                <a:latin typeface="Times New Roman" panose="02020603050405020304" pitchFamily="18" charset="0"/>
                <a:ea typeface="宋体" panose="02010600030101010101" pitchFamily="2" charset="-122"/>
                <a:cs typeface="+mn-cs"/>
              </a:defRPr>
            </a:lvl5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sz="3600" b="1"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9" name="出自【趣你的PPT】(微信:qunideppt)：最优质的PPT资源库"/>
          <p:cNvSpPr/>
          <p:nvPr/>
        </p:nvSpPr>
        <p:spPr>
          <a:xfrm flipH="1" flipV="1">
            <a:off x="7820025" y="3171825"/>
            <a:ext cx="2098675" cy="1435100"/>
          </a:xfrm>
          <a:prstGeom prst="halfFrame">
            <a:avLst>
              <a:gd name="adj1" fmla="val 17729"/>
              <a:gd name="adj2" fmla="val 2293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36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36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36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36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3600" b="1" i="0" u="none" kern="1200" baseline="0">
                <a:solidFill>
                  <a:schemeClr val="tx1"/>
                </a:solidFill>
                <a:latin typeface="Times New Roman" panose="02020603050405020304" pitchFamily="18" charset="0"/>
                <a:ea typeface="宋体" panose="02010600030101010101" pitchFamily="2" charset="-122"/>
                <a:cs typeface="+mn-cs"/>
              </a:defRPr>
            </a:lvl5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sz="3600" b="1"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出自【趣你的PPT】(微信:qunideppt)：最优质的PPT资源库"/>
          <p:cNvSpPr txBox="1"/>
          <p:nvPr/>
        </p:nvSpPr>
        <p:spPr>
          <a:xfrm>
            <a:off x="755015" y="302260"/>
            <a:ext cx="9745980" cy="460375"/>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smtClean="0">
                <a:solidFill>
                  <a:prstClr val="black"/>
                </a:solidFill>
                <a:latin typeface="微软雅黑" panose="020B0503020204020204" pitchFamily="34" charset="-122"/>
                <a:ea typeface="微软雅黑" panose="020B0503020204020204" pitchFamily="34" charset="-122"/>
              </a:rPr>
              <a:t>生态环保优质农业投入品（肥料）评价工作将助推肥料产品的技术</a:t>
            </a:r>
            <a:r>
              <a:rPr lang="zh-CN" altLang="en-US" sz="2400" b="1" dirty="0" smtClean="0">
                <a:solidFill>
                  <a:prstClr val="black"/>
                </a:solidFill>
                <a:latin typeface="微软雅黑" panose="020B0503020204020204" pitchFamily="34" charset="-122"/>
                <a:ea typeface="微软雅黑" panose="020B0503020204020204" pitchFamily="34" charset="-122"/>
              </a:rPr>
              <a:t>升级</a:t>
            </a:r>
            <a:endParaRPr lang="zh-CN" altLang="en-US" sz="2400" b="1" dirty="0" smtClean="0">
              <a:solidFill>
                <a:prstClr val="black"/>
              </a:solidFill>
              <a:latin typeface="微软雅黑" panose="020B0503020204020204" pitchFamily="34" charset="-122"/>
              <a:ea typeface="微软雅黑" panose="020B0503020204020204" pitchFamily="34" charset="-122"/>
            </a:endParaRPr>
          </a:p>
        </p:txBody>
      </p:sp>
      <p:sp>
        <p:nvSpPr>
          <p:cNvPr id="4" name="出自【趣你的PPT】(微信:qunideppt)：最优质的PPT资源库"/>
          <p:cNvSpPr/>
          <p:nvPr/>
        </p:nvSpPr>
        <p:spPr>
          <a:xfrm>
            <a:off x="355458" y="368872"/>
            <a:ext cx="328304" cy="328304"/>
          </a:xfrm>
          <a:custGeom>
            <a:avLst/>
            <a:gdLst/>
            <a:ahLst/>
            <a:cxnLst/>
            <a:rect l="0" t="0" r="0" b="0"/>
            <a:pathLst>
              <a:path w="120000" h="120000" extrusionOk="0">
                <a:moveTo>
                  <a:pt x="119718" y="118870"/>
                </a:moveTo>
                <a:cubicBezTo>
                  <a:pt x="119718" y="118870"/>
                  <a:pt x="119718" y="118870"/>
                  <a:pt x="119718" y="118588"/>
                </a:cubicBezTo>
                <a:cubicBezTo>
                  <a:pt x="119718" y="118588"/>
                  <a:pt x="119718" y="118588"/>
                  <a:pt x="119999" y="118305"/>
                </a:cubicBezTo>
                <a:cubicBezTo>
                  <a:pt x="119999" y="118305"/>
                  <a:pt x="119999" y="118305"/>
                  <a:pt x="119999" y="118305"/>
                </a:cubicBezTo>
                <a:cubicBezTo>
                  <a:pt x="119999" y="118023"/>
                  <a:pt x="119999" y="118023"/>
                  <a:pt x="119999" y="117741"/>
                </a:cubicBezTo>
                <a:cubicBezTo>
                  <a:pt x="119999" y="117741"/>
                  <a:pt x="119999" y="117741"/>
                  <a:pt x="119999" y="117741"/>
                </a:cubicBezTo>
                <a:cubicBezTo>
                  <a:pt x="119999" y="117741"/>
                  <a:pt x="119999" y="117458"/>
                  <a:pt x="119999" y="117458"/>
                </a:cubicBezTo>
                <a:cubicBezTo>
                  <a:pt x="119999" y="117458"/>
                  <a:pt x="119999" y="117458"/>
                  <a:pt x="119999" y="117176"/>
                </a:cubicBezTo>
                <a:cubicBezTo>
                  <a:pt x="119999" y="117176"/>
                  <a:pt x="119999" y="117176"/>
                  <a:pt x="119999" y="117176"/>
                </a:cubicBezTo>
                <a:cubicBezTo>
                  <a:pt x="119999" y="117176"/>
                  <a:pt x="119999" y="116894"/>
                  <a:pt x="119999" y="116894"/>
                </a:cubicBezTo>
                <a:cubicBezTo>
                  <a:pt x="119999" y="116894"/>
                  <a:pt x="119999" y="116611"/>
                  <a:pt x="119999" y="116611"/>
                </a:cubicBezTo>
                <a:cubicBezTo>
                  <a:pt x="119999" y="116611"/>
                  <a:pt x="119999" y="116611"/>
                  <a:pt x="119999" y="116611"/>
                </a:cubicBezTo>
                <a:cubicBezTo>
                  <a:pt x="108450" y="80470"/>
                  <a:pt x="108450" y="80470"/>
                  <a:pt x="108450" y="80470"/>
                </a:cubicBezTo>
                <a:cubicBezTo>
                  <a:pt x="108169" y="80188"/>
                  <a:pt x="107887" y="79905"/>
                  <a:pt x="107605" y="79623"/>
                </a:cubicBezTo>
                <a:cubicBezTo>
                  <a:pt x="44788" y="16376"/>
                  <a:pt x="44788" y="16376"/>
                  <a:pt x="44788" y="16376"/>
                </a:cubicBezTo>
                <a:cubicBezTo>
                  <a:pt x="44507" y="16094"/>
                  <a:pt x="44507" y="16094"/>
                  <a:pt x="44225" y="15811"/>
                </a:cubicBezTo>
                <a:cubicBezTo>
                  <a:pt x="30422" y="1976"/>
                  <a:pt x="30422" y="1976"/>
                  <a:pt x="30422" y="1976"/>
                </a:cubicBezTo>
                <a:cubicBezTo>
                  <a:pt x="29295" y="847"/>
                  <a:pt x="27605" y="0"/>
                  <a:pt x="25915" y="0"/>
                </a:cubicBezTo>
                <a:cubicBezTo>
                  <a:pt x="24225" y="0"/>
                  <a:pt x="22535" y="847"/>
                  <a:pt x="21126" y="1976"/>
                </a:cubicBezTo>
                <a:cubicBezTo>
                  <a:pt x="1971" y="21458"/>
                  <a:pt x="1971" y="21458"/>
                  <a:pt x="1971" y="21458"/>
                </a:cubicBezTo>
                <a:cubicBezTo>
                  <a:pt x="563" y="22588"/>
                  <a:pt x="0" y="24282"/>
                  <a:pt x="0" y="25976"/>
                </a:cubicBezTo>
                <a:cubicBezTo>
                  <a:pt x="0" y="27670"/>
                  <a:pt x="563" y="29364"/>
                  <a:pt x="1971" y="30776"/>
                </a:cubicBezTo>
                <a:cubicBezTo>
                  <a:pt x="15211" y="44047"/>
                  <a:pt x="15211" y="44047"/>
                  <a:pt x="15211" y="44047"/>
                </a:cubicBezTo>
                <a:cubicBezTo>
                  <a:pt x="15492" y="44329"/>
                  <a:pt x="15492" y="44329"/>
                  <a:pt x="15492" y="44611"/>
                </a:cubicBezTo>
                <a:cubicBezTo>
                  <a:pt x="78591" y="108141"/>
                  <a:pt x="78591" y="108141"/>
                  <a:pt x="78591" y="108141"/>
                </a:cubicBezTo>
                <a:cubicBezTo>
                  <a:pt x="78873" y="108423"/>
                  <a:pt x="79436" y="108705"/>
                  <a:pt x="79718" y="108705"/>
                </a:cubicBezTo>
                <a:cubicBezTo>
                  <a:pt x="99436" y="114635"/>
                  <a:pt x="99436" y="114635"/>
                  <a:pt x="99436" y="114635"/>
                </a:cubicBezTo>
                <a:cubicBezTo>
                  <a:pt x="2535" y="114635"/>
                  <a:pt x="2535" y="114635"/>
                  <a:pt x="2535" y="114635"/>
                </a:cubicBezTo>
                <a:cubicBezTo>
                  <a:pt x="1126" y="114635"/>
                  <a:pt x="0" y="115764"/>
                  <a:pt x="0" y="117176"/>
                </a:cubicBezTo>
                <a:cubicBezTo>
                  <a:pt x="0" y="118870"/>
                  <a:pt x="1126" y="120000"/>
                  <a:pt x="2535" y="120000"/>
                </a:cubicBezTo>
                <a:cubicBezTo>
                  <a:pt x="117464" y="120000"/>
                  <a:pt x="117464" y="120000"/>
                  <a:pt x="117464" y="120000"/>
                </a:cubicBezTo>
                <a:cubicBezTo>
                  <a:pt x="117464" y="120000"/>
                  <a:pt x="117464" y="120000"/>
                  <a:pt x="117464" y="120000"/>
                </a:cubicBezTo>
                <a:cubicBezTo>
                  <a:pt x="117746" y="120000"/>
                  <a:pt x="117746" y="120000"/>
                  <a:pt x="118028" y="120000"/>
                </a:cubicBezTo>
                <a:cubicBezTo>
                  <a:pt x="118028" y="120000"/>
                  <a:pt x="118309" y="119717"/>
                  <a:pt x="118591" y="119717"/>
                </a:cubicBezTo>
                <a:cubicBezTo>
                  <a:pt x="118591" y="119717"/>
                  <a:pt x="118591" y="119717"/>
                  <a:pt x="118591" y="119717"/>
                </a:cubicBezTo>
                <a:cubicBezTo>
                  <a:pt x="118591" y="119717"/>
                  <a:pt x="118873" y="119717"/>
                  <a:pt x="118873" y="119435"/>
                </a:cubicBezTo>
                <a:cubicBezTo>
                  <a:pt x="118873" y="119435"/>
                  <a:pt x="118873" y="119435"/>
                  <a:pt x="118873" y="119435"/>
                </a:cubicBezTo>
                <a:cubicBezTo>
                  <a:pt x="119154" y="119435"/>
                  <a:pt x="119154" y="119152"/>
                  <a:pt x="119436" y="119152"/>
                </a:cubicBezTo>
                <a:cubicBezTo>
                  <a:pt x="119436" y="119152"/>
                  <a:pt x="119436" y="119152"/>
                  <a:pt x="119436" y="119152"/>
                </a:cubicBezTo>
                <a:cubicBezTo>
                  <a:pt x="119436" y="119152"/>
                  <a:pt x="119436" y="118870"/>
                  <a:pt x="119718" y="118870"/>
                </a:cubicBezTo>
                <a:close/>
                <a:moveTo>
                  <a:pt x="113521" y="113223"/>
                </a:moveTo>
                <a:cubicBezTo>
                  <a:pt x="84225" y="104752"/>
                  <a:pt x="84225" y="104752"/>
                  <a:pt x="84225" y="104752"/>
                </a:cubicBezTo>
                <a:cubicBezTo>
                  <a:pt x="86197" y="97694"/>
                  <a:pt x="86197" y="97694"/>
                  <a:pt x="86197" y="97694"/>
                </a:cubicBezTo>
                <a:cubicBezTo>
                  <a:pt x="95211" y="97694"/>
                  <a:pt x="95211" y="97694"/>
                  <a:pt x="95211" y="97694"/>
                </a:cubicBezTo>
                <a:cubicBezTo>
                  <a:pt x="96901" y="97694"/>
                  <a:pt x="98028" y="96564"/>
                  <a:pt x="98028" y="95152"/>
                </a:cubicBezTo>
                <a:cubicBezTo>
                  <a:pt x="98028" y="85835"/>
                  <a:pt x="98028" y="85835"/>
                  <a:pt x="98028" y="85835"/>
                </a:cubicBezTo>
                <a:cubicBezTo>
                  <a:pt x="103943" y="84423"/>
                  <a:pt x="103943" y="84423"/>
                  <a:pt x="103943" y="84423"/>
                </a:cubicBezTo>
                <a:lnTo>
                  <a:pt x="113521" y="113223"/>
                </a:lnTo>
                <a:close/>
                <a:moveTo>
                  <a:pt x="42253" y="21458"/>
                </a:moveTo>
                <a:cubicBezTo>
                  <a:pt x="100563" y="79905"/>
                  <a:pt x="100563" y="79905"/>
                  <a:pt x="100563" y="79905"/>
                </a:cubicBezTo>
                <a:cubicBezTo>
                  <a:pt x="96056" y="81035"/>
                  <a:pt x="96056" y="81035"/>
                  <a:pt x="96056" y="81035"/>
                </a:cubicBezTo>
                <a:cubicBezTo>
                  <a:pt x="39718" y="24282"/>
                  <a:pt x="39718" y="24282"/>
                  <a:pt x="39718" y="24282"/>
                </a:cubicBezTo>
                <a:lnTo>
                  <a:pt x="42253" y="21458"/>
                </a:lnTo>
                <a:close/>
                <a:moveTo>
                  <a:pt x="35774" y="27952"/>
                </a:moveTo>
                <a:cubicBezTo>
                  <a:pt x="92676" y="84988"/>
                  <a:pt x="92676" y="84988"/>
                  <a:pt x="92676" y="84988"/>
                </a:cubicBezTo>
                <a:cubicBezTo>
                  <a:pt x="92676" y="92611"/>
                  <a:pt x="92676" y="92611"/>
                  <a:pt x="92676" y="92611"/>
                </a:cubicBezTo>
                <a:cubicBezTo>
                  <a:pt x="85352" y="92611"/>
                  <a:pt x="85352" y="92611"/>
                  <a:pt x="85352" y="92611"/>
                </a:cubicBezTo>
                <a:cubicBezTo>
                  <a:pt x="27887" y="35858"/>
                  <a:pt x="27887" y="35858"/>
                  <a:pt x="27887" y="35858"/>
                </a:cubicBezTo>
                <a:lnTo>
                  <a:pt x="35774" y="27952"/>
                </a:lnTo>
                <a:close/>
                <a:moveTo>
                  <a:pt x="5352" y="25976"/>
                </a:moveTo>
                <a:cubicBezTo>
                  <a:pt x="5352" y="25976"/>
                  <a:pt x="5352" y="25411"/>
                  <a:pt x="5633" y="25129"/>
                </a:cubicBezTo>
                <a:cubicBezTo>
                  <a:pt x="25070" y="5647"/>
                  <a:pt x="25070" y="5647"/>
                  <a:pt x="25070" y="5647"/>
                </a:cubicBezTo>
                <a:cubicBezTo>
                  <a:pt x="25352" y="5364"/>
                  <a:pt x="25633" y="5364"/>
                  <a:pt x="25915" y="5364"/>
                </a:cubicBezTo>
                <a:cubicBezTo>
                  <a:pt x="26197" y="5364"/>
                  <a:pt x="26478" y="5364"/>
                  <a:pt x="26760" y="5647"/>
                </a:cubicBezTo>
                <a:cubicBezTo>
                  <a:pt x="38591" y="17788"/>
                  <a:pt x="38591" y="17788"/>
                  <a:pt x="38591" y="17788"/>
                </a:cubicBezTo>
                <a:cubicBezTo>
                  <a:pt x="17464" y="38964"/>
                  <a:pt x="17464" y="38964"/>
                  <a:pt x="17464" y="38964"/>
                </a:cubicBezTo>
                <a:cubicBezTo>
                  <a:pt x="5633" y="26823"/>
                  <a:pt x="5633" y="26823"/>
                  <a:pt x="5633" y="26823"/>
                </a:cubicBezTo>
                <a:cubicBezTo>
                  <a:pt x="5352" y="26541"/>
                  <a:pt x="5352" y="26258"/>
                  <a:pt x="5352" y="25976"/>
                </a:cubicBezTo>
                <a:close/>
                <a:moveTo>
                  <a:pt x="24225" y="39529"/>
                </a:moveTo>
                <a:cubicBezTo>
                  <a:pt x="81408" y="96000"/>
                  <a:pt x="81408" y="96000"/>
                  <a:pt x="81408" y="96000"/>
                </a:cubicBezTo>
                <a:cubicBezTo>
                  <a:pt x="79718" y="101647"/>
                  <a:pt x="79718" y="101647"/>
                  <a:pt x="79718" y="101647"/>
                </a:cubicBezTo>
                <a:cubicBezTo>
                  <a:pt x="21126" y="42635"/>
                  <a:pt x="21126" y="42635"/>
                  <a:pt x="21126" y="42635"/>
                </a:cubicBezTo>
                <a:lnTo>
                  <a:pt x="24225" y="39529"/>
                </a:lnTo>
                <a:close/>
              </a:path>
            </a:pathLst>
          </a:custGeom>
          <a:solidFill>
            <a:schemeClr val="tx1"/>
          </a:solidFill>
          <a:ln>
            <a:noFill/>
          </a:ln>
        </p:spPr>
        <p:txBody>
          <a:bodyPr lIns="121900" tIns="60933" rIns="121900" bIns="60933" anchor="t" anchorCtr="0">
            <a:noAutofit/>
          </a:bodyPr>
          <a:p>
            <a:endParaRPr>
              <a:solidFill>
                <a:schemeClr val="dk1"/>
              </a:solidFill>
              <a:latin typeface="Calibri" panose="020F0502020204030204"/>
              <a:ea typeface="Calibri" panose="020F0502020204030204"/>
              <a:cs typeface="Calibri" panose="020F0502020204030204"/>
              <a:sym typeface="Calibri" panose="020F0502020204030204"/>
            </a:endParaRPr>
          </a:p>
        </p:txBody>
      </p:sp>
      <p:cxnSp>
        <p:nvCxnSpPr>
          <p:cNvPr id="2" name="直接连接符 1"/>
          <p:cNvCxnSpPr/>
          <p:nvPr/>
        </p:nvCxnSpPr>
        <p:spPr>
          <a:xfrm flipH="1">
            <a:off x="5442585" y="3336290"/>
            <a:ext cx="8890" cy="1942465"/>
          </a:xfrm>
          <a:prstGeom prst="line">
            <a:avLst/>
          </a:prstGeom>
          <a:solidFill>
            <a:srgbClr val="FFC000"/>
          </a:solidFill>
          <a:ln w="28575">
            <a:solidFill>
              <a:schemeClr val="tx1">
                <a:lumMod val="75000"/>
                <a:lumOff val="25000"/>
              </a:schemeClr>
            </a:solidFill>
            <a:prstDash val="lgDash"/>
          </a:ln>
        </p:spPr>
        <p:style>
          <a:lnRef idx="1">
            <a:schemeClr val="accent1"/>
          </a:lnRef>
          <a:fillRef idx="0">
            <a:schemeClr val="accent1"/>
          </a:fillRef>
          <a:effectRef idx="0">
            <a:schemeClr val="accent1"/>
          </a:effectRef>
          <a:fontRef idx="minor">
            <a:schemeClr val="tx1"/>
          </a:fontRef>
        </p:style>
      </p:cxnSp>
      <p:sp>
        <p:nvSpPr>
          <p:cNvPr id="36" name="圆角矩形 35"/>
          <p:cNvSpPr/>
          <p:nvPr/>
        </p:nvSpPr>
        <p:spPr>
          <a:xfrm>
            <a:off x="1029335" y="3493135"/>
            <a:ext cx="1207135" cy="325755"/>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能源消耗</a:t>
            </a:r>
            <a:endParaRPr lang="zh-CN" altLang="en-US"/>
          </a:p>
        </p:txBody>
      </p:sp>
      <p:sp>
        <p:nvSpPr>
          <p:cNvPr id="37" name="圆角矩形 36"/>
          <p:cNvSpPr/>
          <p:nvPr/>
        </p:nvSpPr>
        <p:spPr>
          <a:xfrm>
            <a:off x="1029335" y="3989070"/>
            <a:ext cx="1207135" cy="325755"/>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资源消耗</a:t>
            </a:r>
            <a:endParaRPr lang="zh-CN" altLang="en-US"/>
          </a:p>
        </p:txBody>
      </p:sp>
      <p:sp>
        <p:nvSpPr>
          <p:cNvPr id="38" name="圆角矩形 37"/>
          <p:cNvSpPr/>
          <p:nvPr/>
        </p:nvSpPr>
        <p:spPr>
          <a:xfrm>
            <a:off x="1029335" y="4485005"/>
            <a:ext cx="1207135" cy="564515"/>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生产过程环境友好</a:t>
            </a:r>
            <a:endParaRPr lang="zh-CN" altLang="en-US"/>
          </a:p>
        </p:txBody>
      </p:sp>
      <p:sp>
        <p:nvSpPr>
          <p:cNvPr id="39" name="圆角矩形 38"/>
          <p:cNvSpPr/>
          <p:nvPr/>
        </p:nvSpPr>
        <p:spPr>
          <a:xfrm>
            <a:off x="212090" y="3492500"/>
            <a:ext cx="431165" cy="155702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是否绿色</a:t>
            </a:r>
            <a:endParaRPr lang="zh-CN" altLang="en-US"/>
          </a:p>
        </p:txBody>
      </p:sp>
      <p:sp>
        <p:nvSpPr>
          <p:cNvPr id="40" name="圆角矩形 39"/>
          <p:cNvSpPr/>
          <p:nvPr/>
        </p:nvSpPr>
        <p:spPr>
          <a:xfrm>
            <a:off x="3571240" y="3493135"/>
            <a:ext cx="1437640" cy="325755"/>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重金属含量</a:t>
            </a:r>
            <a:endParaRPr lang="zh-CN" altLang="en-US"/>
          </a:p>
        </p:txBody>
      </p:sp>
      <p:sp>
        <p:nvSpPr>
          <p:cNvPr id="41" name="圆角矩形 40"/>
          <p:cNvSpPr/>
          <p:nvPr/>
        </p:nvSpPr>
        <p:spPr>
          <a:xfrm>
            <a:off x="3571240" y="3989070"/>
            <a:ext cx="1437640" cy="325755"/>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a:t>有毒有害物质含量</a:t>
            </a:r>
            <a:endParaRPr lang="zh-CN" altLang="en-US" sz="1200"/>
          </a:p>
        </p:txBody>
      </p:sp>
      <p:sp>
        <p:nvSpPr>
          <p:cNvPr id="42" name="圆角矩形 41"/>
          <p:cNvSpPr/>
          <p:nvPr/>
        </p:nvSpPr>
        <p:spPr>
          <a:xfrm>
            <a:off x="3571240" y="4485005"/>
            <a:ext cx="1437640" cy="564515"/>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产品生产的一致性控制</a:t>
            </a:r>
            <a:endParaRPr lang="zh-CN" altLang="en-US"/>
          </a:p>
        </p:txBody>
      </p:sp>
      <p:sp>
        <p:nvSpPr>
          <p:cNvPr id="43" name="圆角矩形 42"/>
          <p:cNvSpPr/>
          <p:nvPr/>
        </p:nvSpPr>
        <p:spPr>
          <a:xfrm>
            <a:off x="2753995" y="3492500"/>
            <a:ext cx="431165" cy="155702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是否安全</a:t>
            </a:r>
            <a:endParaRPr lang="zh-CN" altLang="en-US"/>
          </a:p>
        </p:txBody>
      </p:sp>
      <p:sp>
        <p:nvSpPr>
          <p:cNvPr id="44" name="圆角矩形 43"/>
          <p:cNvSpPr/>
          <p:nvPr/>
        </p:nvSpPr>
        <p:spPr>
          <a:xfrm>
            <a:off x="6532880" y="3493135"/>
            <a:ext cx="1207135" cy="325755"/>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肥效</a:t>
            </a:r>
            <a:endParaRPr lang="zh-CN" altLang="en-US"/>
          </a:p>
        </p:txBody>
      </p:sp>
      <p:sp>
        <p:nvSpPr>
          <p:cNvPr id="45" name="圆角矩形 44"/>
          <p:cNvSpPr/>
          <p:nvPr/>
        </p:nvSpPr>
        <p:spPr>
          <a:xfrm>
            <a:off x="6532880" y="3989070"/>
            <a:ext cx="1207135" cy="325755"/>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t>养分利用率</a:t>
            </a:r>
            <a:endParaRPr lang="zh-CN" altLang="en-US" sz="1400"/>
          </a:p>
        </p:txBody>
      </p:sp>
      <p:sp>
        <p:nvSpPr>
          <p:cNvPr id="46" name="圆角矩形 45"/>
          <p:cNvSpPr/>
          <p:nvPr/>
        </p:nvSpPr>
        <p:spPr>
          <a:xfrm>
            <a:off x="6532880" y="4485005"/>
            <a:ext cx="1207135" cy="564515"/>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主要成分形态组合</a:t>
            </a:r>
            <a:endParaRPr lang="zh-CN" altLang="en-US"/>
          </a:p>
        </p:txBody>
      </p:sp>
      <p:sp>
        <p:nvSpPr>
          <p:cNvPr id="47" name="圆角矩形 46"/>
          <p:cNvSpPr/>
          <p:nvPr/>
        </p:nvSpPr>
        <p:spPr>
          <a:xfrm>
            <a:off x="5829935" y="3492500"/>
            <a:ext cx="431165" cy="155702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减量化</a:t>
            </a:r>
            <a:endParaRPr lang="zh-CN" altLang="en-US"/>
          </a:p>
        </p:txBody>
      </p:sp>
      <p:sp>
        <p:nvSpPr>
          <p:cNvPr id="48" name="圆角矩形 47"/>
          <p:cNvSpPr/>
          <p:nvPr/>
        </p:nvSpPr>
        <p:spPr>
          <a:xfrm>
            <a:off x="8743315" y="3493135"/>
            <a:ext cx="1437640" cy="325755"/>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t>土壤功能改善</a:t>
            </a:r>
            <a:endParaRPr lang="zh-CN" altLang="en-US" sz="1600"/>
          </a:p>
        </p:txBody>
      </p:sp>
      <p:sp>
        <p:nvSpPr>
          <p:cNvPr id="49" name="圆角矩形 48"/>
          <p:cNvSpPr/>
          <p:nvPr/>
        </p:nvSpPr>
        <p:spPr>
          <a:xfrm>
            <a:off x="8743315" y="3989070"/>
            <a:ext cx="1437640" cy="325755"/>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t>其他环境方面</a:t>
            </a:r>
            <a:endParaRPr lang="zh-CN" altLang="en-US" sz="1600"/>
          </a:p>
        </p:txBody>
      </p:sp>
      <p:sp>
        <p:nvSpPr>
          <p:cNvPr id="50" name="圆角矩形 49"/>
          <p:cNvSpPr/>
          <p:nvPr/>
        </p:nvSpPr>
        <p:spPr>
          <a:xfrm>
            <a:off x="8743315" y="4485005"/>
            <a:ext cx="1437640" cy="564515"/>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土壤微生物改善</a:t>
            </a:r>
            <a:endParaRPr lang="zh-CN" altLang="en-US"/>
          </a:p>
        </p:txBody>
      </p:sp>
      <p:sp>
        <p:nvSpPr>
          <p:cNvPr id="51" name="圆角矩形 50"/>
          <p:cNvSpPr/>
          <p:nvPr/>
        </p:nvSpPr>
        <p:spPr>
          <a:xfrm>
            <a:off x="8051800" y="3492500"/>
            <a:ext cx="431165" cy="155702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环境友好</a:t>
            </a:r>
            <a:endParaRPr lang="zh-CN" altLang="en-US"/>
          </a:p>
        </p:txBody>
      </p:sp>
      <p:sp>
        <p:nvSpPr>
          <p:cNvPr id="52" name="圆角矩形 51"/>
          <p:cNvSpPr/>
          <p:nvPr/>
        </p:nvSpPr>
        <p:spPr>
          <a:xfrm>
            <a:off x="10579735" y="3492500"/>
            <a:ext cx="431165" cy="15570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t>特定使用需求</a:t>
            </a:r>
            <a:endParaRPr lang="zh-CN" altLang="en-US" sz="1600"/>
          </a:p>
        </p:txBody>
      </p:sp>
      <p:sp>
        <p:nvSpPr>
          <p:cNvPr id="53" name="圆角矩形 52"/>
          <p:cNvSpPr/>
          <p:nvPr/>
        </p:nvSpPr>
        <p:spPr>
          <a:xfrm>
            <a:off x="11196320" y="3493135"/>
            <a:ext cx="895985" cy="15570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t>农作物风味特色、营养、口感等</a:t>
            </a:r>
            <a:endParaRPr lang="zh-CN" altLang="en-US" sz="1600"/>
          </a:p>
        </p:txBody>
      </p:sp>
      <p:sp>
        <p:nvSpPr>
          <p:cNvPr id="54" name="椭圆 53"/>
          <p:cNvSpPr/>
          <p:nvPr/>
        </p:nvSpPr>
        <p:spPr>
          <a:xfrm>
            <a:off x="1584960" y="2694940"/>
            <a:ext cx="2855595" cy="5003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生产环节</a:t>
            </a:r>
            <a:endParaRPr lang="zh-CN" altLang="en-US"/>
          </a:p>
        </p:txBody>
      </p:sp>
      <p:sp>
        <p:nvSpPr>
          <p:cNvPr id="55" name="椭圆 54"/>
          <p:cNvSpPr/>
          <p:nvPr/>
        </p:nvSpPr>
        <p:spPr>
          <a:xfrm>
            <a:off x="7724140" y="2694940"/>
            <a:ext cx="2855595" cy="5003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使用环节</a:t>
            </a:r>
            <a:endParaRPr lang="zh-CN" altLang="en-US"/>
          </a:p>
        </p:txBody>
      </p:sp>
      <p:sp>
        <p:nvSpPr>
          <p:cNvPr id="57" name="圆角矩形 56"/>
          <p:cNvSpPr/>
          <p:nvPr/>
        </p:nvSpPr>
        <p:spPr>
          <a:xfrm>
            <a:off x="5011420" y="1755775"/>
            <a:ext cx="2098040" cy="53594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t>肥料产品</a:t>
            </a:r>
            <a:endParaRPr lang="zh-CN" altLang="en-US" b="1"/>
          </a:p>
        </p:txBody>
      </p:sp>
      <p:sp>
        <p:nvSpPr>
          <p:cNvPr id="58" name="虚尾箭头 57"/>
          <p:cNvSpPr/>
          <p:nvPr/>
        </p:nvSpPr>
        <p:spPr>
          <a:xfrm rot="8700000">
            <a:off x="4411980" y="2244725"/>
            <a:ext cx="501015" cy="501650"/>
          </a:xfrm>
          <a:prstGeom prst="stripedRightArrow">
            <a:avLst/>
          </a:prstGeom>
          <a:noFill/>
          <a:extLst>
            <a:ext uri="{909E8E84-426E-40DD-AFC4-6F175D3DCCD1}">
              <a14:hiddenFill xmlns:a14="http://schemas.microsoft.com/office/drawing/2010/main">
                <a:solidFill>
                  <a:schemeClr val="tx2">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9" name="虚尾箭头 58"/>
          <p:cNvSpPr/>
          <p:nvPr/>
        </p:nvSpPr>
        <p:spPr>
          <a:xfrm rot="2460000">
            <a:off x="7140575" y="2244725"/>
            <a:ext cx="501015" cy="501650"/>
          </a:xfrm>
          <a:prstGeom prst="stripedRightArrow">
            <a:avLst/>
          </a:prstGeom>
          <a:noFill/>
          <a:extLst>
            <a:ext uri="{909E8E84-426E-40DD-AFC4-6F175D3DCCD1}">
              <a14:hiddenFill xmlns:a14="http://schemas.microsoft.com/office/drawing/2010/main">
                <a:solidFill>
                  <a:schemeClr val="tx2">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0" name="右大括号 59"/>
          <p:cNvSpPr/>
          <p:nvPr/>
        </p:nvSpPr>
        <p:spPr>
          <a:xfrm rot="5400000">
            <a:off x="5882640" y="-100965"/>
            <a:ext cx="352425" cy="11405870"/>
          </a:xfrm>
          <a:prstGeom prst="rightBrac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61" name="圆角矩形 60"/>
          <p:cNvSpPr/>
          <p:nvPr/>
        </p:nvSpPr>
        <p:spPr>
          <a:xfrm>
            <a:off x="3938270" y="5962650"/>
            <a:ext cx="4217035" cy="53594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t>生态环保优质农业投入品（</a:t>
            </a:r>
            <a:r>
              <a:rPr lang="zh-CN" altLang="en-US" b="1">
                <a:sym typeface="+mn-ea"/>
              </a:rPr>
              <a:t>肥料</a:t>
            </a:r>
            <a:r>
              <a:rPr lang="zh-CN" altLang="en-US" b="1"/>
              <a:t>）评价</a:t>
            </a:r>
            <a:endParaRPr lang="zh-CN" altLang="en-US" b="1"/>
          </a:p>
        </p:txBody>
      </p:sp>
      <p:sp>
        <p:nvSpPr>
          <p:cNvPr id="62" name="文本框 61"/>
          <p:cNvSpPr txBox="1"/>
          <p:nvPr/>
        </p:nvSpPr>
        <p:spPr>
          <a:xfrm>
            <a:off x="355600" y="1211580"/>
            <a:ext cx="3950970" cy="368300"/>
          </a:xfrm>
          <a:prstGeom prst="rect">
            <a:avLst/>
          </a:prstGeom>
          <a:noFill/>
        </p:spPr>
        <p:txBody>
          <a:bodyPr wrap="square" rtlCol="0">
            <a:spAutoFit/>
          </a:bodyPr>
          <a:p>
            <a:r>
              <a:rPr lang="en-US" altLang="zh-CN" b="1"/>
              <a:t>1</a:t>
            </a:r>
            <a:r>
              <a:rPr lang="zh-CN" altLang="en-US" b="1"/>
              <a:t>、能够解决肥料产品的现实问题</a:t>
            </a:r>
            <a:endParaRPr lang="zh-CN" altLang="en-US"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extBox 5"/>
          <p:cNvSpPr txBox="1">
            <a:spLocks noChangeArrowheads="1"/>
          </p:cNvSpPr>
          <p:nvPr/>
        </p:nvSpPr>
        <p:spPr bwMode="auto">
          <a:xfrm>
            <a:off x="1026795" y="257493"/>
            <a:ext cx="2376170" cy="551180"/>
          </a:xfrm>
          <a:prstGeom prst="rect">
            <a:avLst/>
          </a:prstGeom>
          <a:noFill/>
          <a:ln w="9525">
            <a:noFill/>
            <a:miter lim="800000"/>
          </a:ln>
        </p:spPr>
        <p:txBody>
          <a:bodyPr wrap="none" lIns="121917" tIns="60958" rIns="121917" bIns="60958">
            <a:spAutoFit/>
          </a:bodyPr>
          <a:p>
            <a:pPr marR="0" defTabSz="914400">
              <a:buClrTx/>
              <a:buSzTx/>
              <a:buFontTx/>
              <a:defRPr/>
            </a:pPr>
            <a:r>
              <a:rPr kumimoji="0" lang="zh-CN" altLang="en-US" sz="2800" kern="0" cap="none" spc="0" normalizeH="0" baseline="0" noProof="0" dirty="0" smtClean="0">
                <a:solidFill>
                  <a:schemeClr val="tx1"/>
                </a:solidFill>
                <a:latin typeface="微软雅黑" panose="020B0503020204020204" pitchFamily="34" charset="-122"/>
                <a:ea typeface="微软雅黑" panose="020B0503020204020204" pitchFamily="34" charset="-122"/>
                <a:cs typeface="+mn-cs"/>
              </a:rPr>
              <a:t>公司主要业务</a:t>
            </a:r>
            <a:endParaRPr kumimoji="0" lang="zh-CN" altLang="en-US" sz="2800" kern="0" cap="none" spc="0" normalizeH="0" baseline="0" noProof="0" dirty="0" smtClean="0">
              <a:solidFill>
                <a:schemeClr val="tx1"/>
              </a:solidFill>
              <a:latin typeface="微软雅黑" panose="020B0503020204020204" pitchFamily="34" charset="-122"/>
              <a:ea typeface="微软雅黑" panose="020B0503020204020204" pitchFamily="34" charset="-122"/>
              <a:cs typeface="+mn-cs"/>
            </a:endParaRPr>
          </a:p>
        </p:txBody>
      </p:sp>
      <p:grpSp>
        <p:nvGrpSpPr>
          <p:cNvPr id="8" name="组合 3"/>
          <p:cNvGrpSpPr/>
          <p:nvPr/>
        </p:nvGrpSpPr>
        <p:grpSpPr>
          <a:xfrm>
            <a:off x="188278" y="172403"/>
            <a:ext cx="665162" cy="663575"/>
            <a:chOff x="611187" y="261275"/>
            <a:chExt cx="666069" cy="664458"/>
          </a:xfrm>
        </p:grpSpPr>
        <p:sp>
          <p:nvSpPr>
            <p:cNvPr id="9" name="矩形 8"/>
            <p:cNvSpPr>
              <a:spLocks noChangeAspect="1"/>
            </p:cNvSpPr>
            <p:nvPr/>
          </p:nvSpPr>
          <p:spPr>
            <a:xfrm>
              <a:off x="611187" y="261275"/>
              <a:ext cx="538925" cy="53762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sp>
          <p:nvSpPr>
            <p:cNvPr id="10" name="矩形 9"/>
            <p:cNvSpPr>
              <a:spLocks noChangeAspect="1"/>
            </p:cNvSpPr>
            <p:nvPr/>
          </p:nvSpPr>
          <p:spPr>
            <a:xfrm>
              <a:off x="880650" y="530086"/>
              <a:ext cx="396606" cy="39564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grpSp>
      <p:sp>
        <p:nvSpPr>
          <p:cNvPr id="2" name="出自【趣你的PPT】(微信:qunideppt)：最优质的PPT资源库"/>
          <p:cNvSpPr/>
          <p:nvPr/>
        </p:nvSpPr>
        <p:spPr>
          <a:xfrm>
            <a:off x="207010" y="1174750"/>
            <a:ext cx="2974340" cy="702310"/>
          </a:xfrm>
          <a:custGeom>
            <a:avLst/>
            <a:gdLst>
              <a:gd name="connsiteX0" fmla="*/ 0 w 2132065"/>
              <a:gd name="connsiteY0" fmla="*/ 0 h 852826"/>
              <a:gd name="connsiteX1" fmla="*/ 1705652 w 2132065"/>
              <a:gd name="connsiteY1" fmla="*/ 0 h 852826"/>
              <a:gd name="connsiteX2" fmla="*/ 2132065 w 2132065"/>
              <a:gd name="connsiteY2" fmla="*/ 426413 h 852826"/>
              <a:gd name="connsiteX3" fmla="*/ 1705652 w 2132065"/>
              <a:gd name="connsiteY3" fmla="*/ 852826 h 852826"/>
              <a:gd name="connsiteX4" fmla="*/ 0 w 2132065"/>
              <a:gd name="connsiteY4" fmla="*/ 852826 h 852826"/>
              <a:gd name="connsiteX5" fmla="*/ 426413 w 2132065"/>
              <a:gd name="connsiteY5" fmla="*/ 426413 h 852826"/>
              <a:gd name="connsiteX6" fmla="*/ 0 w 2132065"/>
              <a:gd name="connsiteY6" fmla="*/ 0 h 85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2065" h="852826">
                <a:moveTo>
                  <a:pt x="0" y="0"/>
                </a:moveTo>
                <a:lnTo>
                  <a:pt x="1705652" y="0"/>
                </a:lnTo>
                <a:lnTo>
                  <a:pt x="2132065" y="426413"/>
                </a:lnTo>
                <a:lnTo>
                  <a:pt x="1705652" y="852826"/>
                </a:lnTo>
                <a:lnTo>
                  <a:pt x="0" y="852826"/>
                </a:lnTo>
                <a:lnTo>
                  <a:pt x="426413" y="426413"/>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en-US" dirty="0">
              <a:solidFill>
                <a:prstClr val="white"/>
              </a:solidFill>
            </a:endParaRPr>
          </a:p>
          <a:p>
            <a:pPr algn="ctr"/>
            <a:endParaRPr lang="en-US" dirty="0">
              <a:solidFill>
                <a:prstClr val="white"/>
              </a:solidFill>
            </a:endParaRPr>
          </a:p>
        </p:txBody>
      </p:sp>
      <p:sp>
        <p:nvSpPr>
          <p:cNvPr id="59402" name="TextBox 11"/>
          <p:cNvSpPr txBox="1"/>
          <p:nvPr/>
        </p:nvSpPr>
        <p:spPr>
          <a:xfrm>
            <a:off x="885508" y="1234440"/>
            <a:ext cx="2659062" cy="551180"/>
          </a:xfrm>
          <a:prstGeom prst="rect">
            <a:avLst/>
          </a:prstGeom>
          <a:noFill/>
          <a:ln w="9525">
            <a:noFill/>
          </a:ln>
        </p:spPr>
        <p:txBody>
          <a:bodyPr lIns="121917" tIns="60958" rIns="121917" bIns="60958">
            <a:spAutoFit/>
          </a:bodyPr>
          <a:p>
            <a:r>
              <a:rPr lang="zh-CN" altLang="en-US" sz="2800" b="1" dirty="0">
                <a:solidFill>
                  <a:schemeClr val="bg1"/>
                </a:solidFill>
                <a:latin typeface="微软雅黑" panose="020B0503020204020204" pitchFamily="34" charset="-122"/>
                <a:ea typeface="微软雅黑" panose="020B0503020204020204" pitchFamily="34" charset="-122"/>
              </a:rPr>
              <a:t>认证业务</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pic>
        <p:nvPicPr>
          <p:cNvPr id="62" name="图片 67" descr="ccc"/>
          <p:cNvPicPr>
            <a:picLocks noChangeAspect="1"/>
          </p:cNvPicPr>
          <p:nvPr/>
        </p:nvPicPr>
        <p:blipFill>
          <a:blip r:embed="rId1"/>
          <a:stretch>
            <a:fillRect/>
          </a:stretch>
        </p:blipFill>
        <p:spPr>
          <a:xfrm>
            <a:off x="1594803" y="2377123"/>
            <a:ext cx="1428115" cy="1102995"/>
          </a:xfrm>
          <a:prstGeom prst="rect">
            <a:avLst/>
          </a:prstGeom>
          <a:noFill/>
          <a:ln>
            <a:noFill/>
          </a:ln>
        </p:spPr>
      </p:pic>
      <p:pic>
        <p:nvPicPr>
          <p:cNvPr id="68" name="图片 85" descr="1604129522"/>
          <p:cNvPicPr>
            <a:picLocks noChangeAspect="1"/>
          </p:cNvPicPr>
          <p:nvPr/>
        </p:nvPicPr>
        <p:blipFill>
          <a:blip r:embed="rId2"/>
          <a:stretch>
            <a:fillRect/>
          </a:stretch>
        </p:blipFill>
        <p:spPr>
          <a:xfrm>
            <a:off x="4091305" y="2377123"/>
            <a:ext cx="2346960" cy="1048385"/>
          </a:xfrm>
          <a:prstGeom prst="rect">
            <a:avLst/>
          </a:prstGeom>
          <a:noFill/>
          <a:ln>
            <a:noFill/>
          </a:ln>
        </p:spPr>
      </p:pic>
      <p:pic>
        <p:nvPicPr>
          <p:cNvPr id="64" name="图片 77"/>
          <p:cNvPicPr>
            <a:picLocks noChangeAspect="1"/>
          </p:cNvPicPr>
          <p:nvPr/>
        </p:nvPicPr>
        <p:blipFill>
          <a:blip r:embed="rId3"/>
          <a:stretch>
            <a:fillRect/>
          </a:stretch>
        </p:blipFill>
        <p:spPr>
          <a:xfrm>
            <a:off x="4349115" y="4163695"/>
            <a:ext cx="1066800" cy="1102360"/>
          </a:xfrm>
          <a:prstGeom prst="rect">
            <a:avLst/>
          </a:prstGeom>
          <a:noFill/>
          <a:ln>
            <a:noFill/>
          </a:ln>
        </p:spPr>
      </p:pic>
      <p:pic>
        <p:nvPicPr>
          <p:cNvPr id="69" name="图片 86" descr="中化产品认证-2007-8-24-2"/>
          <p:cNvPicPr>
            <a:picLocks noChangeAspect="1"/>
          </p:cNvPicPr>
          <p:nvPr/>
        </p:nvPicPr>
        <p:blipFill>
          <a:blip r:embed="rId4"/>
          <a:stretch>
            <a:fillRect/>
          </a:stretch>
        </p:blipFill>
        <p:spPr>
          <a:xfrm>
            <a:off x="8837295" y="4204970"/>
            <a:ext cx="1204595" cy="1019810"/>
          </a:xfrm>
          <a:prstGeom prst="rect">
            <a:avLst/>
          </a:prstGeom>
          <a:noFill/>
          <a:ln>
            <a:noFill/>
          </a:ln>
        </p:spPr>
      </p:pic>
      <p:pic>
        <p:nvPicPr>
          <p:cNvPr id="70" name="图片 89"/>
          <p:cNvPicPr>
            <a:picLocks noChangeAspect="1"/>
          </p:cNvPicPr>
          <p:nvPr/>
        </p:nvPicPr>
        <p:blipFill>
          <a:blip r:embed="rId5"/>
          <a:stretch>
            <a:fillRect/>
          </a:stretch>
        </p:blipFill>
        <p:spPr>
          <a:xfrm>
            <a:off x="6482715" y="4062095"/>
            <a:ext cx="1238250" cy="1305560"/>
          </a:xfrm>
          <a:prstGeom prst="rect">
            <a:avLst/>
          </a:prstGeom>
          <a:noFill/>
          <a:ln>
            <a:noFill/>
          </a:ln>
        </p:spPr>
      </p:pic>
      <p:pic>
        <p:nvPicPr>
          <p:cNvPr id="71" name="图片 99" descr="2d2ac95ad094e90ce50bf43c0bdee17"/>
          <p:cNvPicPr>
            <a:picLocks noChangeAspect="1"/>
          </p:cNvPicPr>
          <p:nvPr/>
        </p:nvPicPr>
        <p:blipFill>
          <a:blip r:embed="rId6"/>
          <a:stretch>
            <a:fillRect/>
          </a:stretch>
        </p:blipFill>
        <p:spPr>
          <a:xfrm>
            <a:off x="7054850" y="2377123"/>
            <a:ext cx="3188970" cy="949325"/>
          </a:xfrm>
          <a:prstGeom prst="rect">
            <a:avLst/>
          </a:prstGeom>
          <a:noFill/>
          <a:ln>
            <a:noFill/>
          </a:ln>
        </p:spPr>
      </p:pic>
      <p:pic>
        <p:nvPicPr>
          <p:cNvPr id="4" name="图片 105"/>
          <p:cNvPicPr>
            <a:picLocks noChangeAspect="1"/>
          </p:cNvPicPr>
          <p:nvPr/>
        </p:nvPicPr>
        <p:blipFill>
          <a:blip r:embed="rId7"/>
          <a:stretch>
            <a:fillRect/>
          </a:stretch>
        </p:blipFill>
        <p:spPr>
          <a:xfrm>
            <a:off x="1815465" y="4197985"/>
            <a:ext cx="1012825" cy="922655"/>
          </a:xfrm>
          <a:prstGeom prst="rect">
            <a:avLst/>
          </a:prstGeom>
          <a:noFill/>
          <a:ln>
            <a:noFill/>
          </a:ln>
        </p:spPr>
      </p:pic>
      <p:pic>
        <p:nvPicPr>
          <p:cNvPr id="5" name="图片 13" descr="中化logo"/>
          <p:cNvPicPr>
            <a:picLocks noChangeAspect="1"/>
          </p:cNvPicPr>
          <p:nvPr/>
        </p:nvPicPr>
        <p:blipFill>
          <a:blip r:embed="rId8">
            <a:clrChange>
              <a:clrFrom>
                <a:srgbClr val="FFFFFF"/>
              </a:clrFrom>
              <a:clrTo>
                <a:srgbClr val="FFFFFF">
                  <a:alpha val="0"/>
                </a:srgbClr>
              </a:clrTo>
            </a:clrChange>
          </a:blip>
          <a:stretch>
            <a:fillRect/>
          </a:stretch>
        </p:blipFill>
        <p:spPr>
          <a:xfrm>
            <a:off x="10946765" y="6003925"/>
            <a:ext cx="1143000" cy="760095"/>
          </a:xfrm>
          <a:prstGeom prst="rect">
            <a:avLst/>
          </a:prstGeom>
          <a:noFill/>
          <a:ln w="9525">
            <a:noFill/>
          </a:ln>
        </p:spPr>
      </p:pic>
      <p:sp>
        <p:nvSpPr>
          <p:cNvPr id="6" name="矩形 5"/>
          <p:cNvSpPr/>
          <p:nvPr/>
        </p:nvSpPr>
        <p:spPr>
          <a:xfrm>
            <a:off x="0" y="6764020"/>
            <a:ext cx="361505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矩形 2"/>
          <p:cNvSpPr/>
          <p:nvPr/>
        </p:nvSpPr>
        <p:spPr>
          <a:xfrm>
            <a:off x="3662045" y="6764020"/>
            <a:ext cx="361505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7320280" y="6758940"/>
            <a:ext cx="361505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矩形 11"/>
          <p:cNvSpPr/>
          <p:nvPr/>
        </p:nvSpPr>
        <p:spPr>
          <a:xfrm flipV="1">
            <a:off x="8817610" y="495300"/>
            <a:ext cx="258889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矩形 12"/>
          <p:cNvSpPr/>
          <p:nvPr/>
        </p:nvSpPr>
        <p:spPr>
          <a:xfrm flipV="1">
            <a:off x="6146800" y="495300"/>
            <a:ext cx="258889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flipV="1">
            <a:off x="3421380" y="495300"/>
            <a:ext cx="258889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出自【趣你的PPT】(微信:qunideppt)：最优质的PPT资源库"/>
          <p:cNvSpPr txBox="1"/>
          <p:nvPr/>
        </p:nvSpPr>
        <p:spPr>
          <a:xfrm>
            <a:off x="755015" y="302260"/>
            <a:ext cx="9745980" cy="460375"/>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smtClean="0">
                <a:solidFill>
                  <a:prstClr val="black"/>
                </a:solidFill>
                <a:latin typeface="微软雅黑" panose="020B0503020204020204" pitchFamily="34" charset="-122"/>
                <a:ea typeface="微软雅黑" panose="020B0503020204020204" pitchFamily="34" charset="-122"/>
              </a:rPr>
              <a:t>生态环保优质农业投入品（肥料）评价工作将助推肥料产品的技术</a:t>
            </a:r>
            <a:r>
              <a:rPr lang="zh-CN" altLang="en-US" sz="2400" b="1" dirty="0" smtClean="0">
                <a:solidFill>
                  <a:prstClr val="black"/>
                </a:solidFill>
                <a:latin typeface="微软雅黑" panose="020B0503020204020204" pitchFamily="34" charset="-122"/>
                <a:ea typeface="微软雅黑" panose="020B0503020204020204" pitchFamily="34" charset="-122"/>
              </a:rPr>
              <a:t>升级</a:t>
            </a:r>
            <a:endParaRPr lang="zh-CN" altLang="en-US" sz="2400" b="1" dirty="0" smtClean="0">
              <a:solidFill>
                <a:prstClr val="black"/>
              </a:solidFill>
              <a:latin typeface="微软雅黑" panose="020B0503020204020204" pitchFamily="34" charset="-122"/>
              <a:ea typeface="微软雅黑" panose="020B0503020204020204" pitchFamily="34" charset="-122"/>
            </a:endParaRPr>
          </a:p>
        </p:txBody>
      </p:sp>
      <p:sp>
        <p:nvSpPr>
          <p:cNvPr id="4" name="出自【趣你的PPT】(微信:qunideppt)：最优质的PPT资源库"/>
          <p:cNvSpPr/>
          <p:nvPr/>
        </p:nvSpPr>
        <p:spPr>
          <a:xfrm>
            <a:off x="355458" y="368872"/>
            <a:ext cx="328304" cy="328304"/>
          </a:xfrm>
          <a:custGeom>
            <a:avLst/>
            <a:gdLst/>
            <a:ahLst/>
            <a:cxnLst/>
            <a:rect l="0" t="0" r="0" b="0"/>
            <a:pathLst>
              <a:path w="120000" h="120000" extrusionOk="0">
                <a:moveTo>
                  <a:pt x="119718" y="118870"/>
                </a:moveTo>
                <a:cubicBezTo>
                  <a:pt x="119718" y="118870"/>
                  <a:pt x="119718" y="118870"/>
                  <a:pt x="119718" y="118588"/>
                </a:cubicBezTo>
                <a:cubicBezTo>
                  <a:pt x="119718" y="118588"/>
                  <a:pt x="119718" y="118588"/>
                  <a:pt x="119999" y="118305"/>
                </a:cubicBezTo>
                <a:cubicBezTo>
                  <a:pt x="119999" y="118305"/>
                  <a:pt x="119999" y="118305"/>
                  <a:pt x="119999" y="118305"/>
                </a:cubicBezTo>
                <a:cubicBezTo>
                  <a:pt x="119999" y="118023"/>
                  <a:pt x="119999" y="118023"/>
                  <a:pt x="119999" y="117741"/>
                </a:cubicBezTo>
                <a:cubicBezTo>
                  <a:pt x="119999" y="117741"/>
                  <a:pt x="119999" y="117741"/>
                  <a:pt x="119999" y="117741"/>
                </a:cubicBezTo>
                <a:cubicBezTo>
                  <a:pt x="119999" y="117741"/>
                  <a:pt x="119999" y="117458"/>
                  <a:pt x="119999" y="117458"/>
                </a:cubicBezTo>
                <a:cubicBezTo>
                  <a:pt x="119999" y="117458"/>
                  <a:pt x="119999" y="117458"/>
                  <a:pt x="119999" y="117176"/>
                </a:cubicBezTo>
                <a:cubicBezTo>
                  <a:pt x="119999" y="117176"/>
                  <a:pt x="119999" y="117176"/>
                  <a:pt x="119999" y="117176"/>
                </a:cubicBezTo>
                <a:cubicBezTo>
                  <a:pt x="119999" y="117176"/>
                  <a:pt x="119999" y="116894"/>
                  <a:pt x="119999" y="116894"/>
                </a:cubicBezTo>
                <a:cubicBezTo>
                  <a:pt x="119999" y="116894"/>
                  <a:pt x="119999" y="116611"/>
                  <a:pt x="119999" y="116611"/>
                </a:cubicBezTo>
                <a:cubicBezTo>
                  <a:pt x="119999" y="116611"/>
                  <a:pt x="119999" y="116611"/>
                  <a:pt x="119999" y="116611"/>
                </a:cubicBezTo>
                <a:cubicBezTo>
                  <a:pt x="108450" y="80470"/>
                  <a:pt x="108450" y="80470"/>
                  <a:pt x="108450" y="80470"/>
                </a:cubicBezTo>
                <a:cubicBezTo>
                  <a:pt x="108169" y="80188"/>
                  <a:pt x="107887" y="79905"/>
                  <a:pt x="107605" y="79623"/>
                </a:cubicBezTo>
                <a:cubicBezTo>
                  <a:pt x="44788" y="16376"/>
                  <a:pt x="44788" y="16376"/>
                  <a:pt x="44788" y="16376"/>
                </a:cubicBezTo>
                <a:cubicBezTo>
                  <a:pt x="44507" y="16094"/>
                  <a:pt x="44507" y="16094"/>
                  <a:pt x="44225" y="15811"/>
                </a:cubicBezTo>
                <a:cubicBezTo>
                  <a:pt x="30422" y="1976"/>
                  <a:pt x="30422" y="1976"/>
                  <a:pt x="30422" y="1976"/>
                </a:cubicBezTo>
                <a:cubicBezTo>
                  <a:pt x="29295" y="847"/>
                  <a:pt x="27605" y="0"/>
                  <a:pt x="25915" y="0"/>
                </a:cubicBezTo>
                <a:cubicBezTo>
                  <a:pt x="24225" y="0"/>
                  <a:pt x="22535" y="847"/>
                  <a:pt x="21126" y="1976"/>
                </a:cubicBezTo>
                <a:cubicBezTo>
                  <a:pt x="1971" y="21458"/>
                  <a:pt x="1971" y="21458"/>
                  <a:pt x="1971" y="21458"/>
                </a:cubicBezTo>
                <a:cubicBezTo>
                  <a:pt x="563" y="22588"/>
                  <a:pt x="0" y="24282"/>
                  <a:pt x="0" y="25976"/>
                </a:cubicBezTo>
                <a:cubicBezTo>
                  <a:pt x="0" y="27670"/>
                  <a:pt x="563" y="29364"/>
                  <a:pt x="1971" y="30776"/>
                </a:cubicBezTo>
                <a:cubicBezTo>
                  <a:pt x="15211" y="44047"/>
                  <a:pt x="15211" y="44047"/>
                  <a:pt x="15211" y="44047"/>
                </a:cubicBezTo>
                <a:cubicBezTo>
                  <a:pt x="15492" y="44329"/>
                  <a:pt x="15492" y="44329"/>
                  <a:pt x="15492" y="44611"/>
                </a:cubicBezTo>
                <a:cubicBezTo>
                  <a:pt x="78591" y="108141"/>
                  <a:pt x="78591" y="108141"/>
                  <a:pt x="78591" y="108141"/>
                </a:cubicBezTo>
                <a:cubicBezTo>
                  <a:pt x="78873" y="108423"/>
                  <a:pt x="79436" y="108705"/>
                  <a:pt x="79718" y="108705"/>
                </a:cubicBezTo>
                <a:cubicBezTo>
                  <a:pt x="99436" y="114635"/>
                  <a:pt x="99436" y="114635"/>
                  <a:pt x="99436" y="114635"/>
                </a:cubicBezTo>
                <a:cubicBezTo>
                  <a:pt x="2535" y="114635"/>
                  <a:pt x="2535" y="114635"/>
                  <a:pt x="2535" y="114635"/>
                </a:cubicBezTo>
                <a:cubicBezTo>
                  <a:pt x="1126" y="114635"/>
                  <a:pt x="0" y="115764"/>
                  <a:pt x="0" y="117176"/>
                </a:cubicBezTo>
                <a:cubicBezTo>
                  <a:pt x="0" y="118870"/>
                  <a:pt x="1126" y="120000"/>
                  <a:pt x="2535" y="120000"/>
                </a:cubicBezTo>
                <a:cubicBezTo>
                  <a:pt x="117464" y="120000"/>
                  <a:pt x="117464" y="120000"/>
                  <a:pt x="117464" y="120000"/>
                </a:cubicBezTo>
                <a:cubicBezTo>
                  <a:pt x="117464" y="120000"/>
                  <a:pt x="117464" y="120000"/>
                  <a:pt x="117464" y="120000"/>
                </a:cubicBezTo>
                <a:cubicBezTo>
                  <a:pt x="117746" y="120000"/>
                  <a:pt x="117746" y="120000"/>
                  <a:pt x="118028" y="120000"/>
                </a:cubicBezTo>
                <a:cubicBezTo>
                  <a:pt x="118028" y="120000"/>
                  <a:pt x="118309" y="119717"/>
                  <a:pt x="118591" y="119717"/>
                </a:cubicBezTo>
                <a:cubicBezTo>
                  <a:pt x="118591" y="119717"/>
                  <a:pt x="118591" y="119717"/>
                  <a:pt x="118591" y="119717"/>
                </a:cubicBezTo>
                <a:cubicBezTo>
                  <a:pt x="118591" y="119717"/>
                  <a:pt x="118873" y="119717"/>
                  <a:pt x="118873" y="119435"/>
                </a:cubicBezTo>
                <a:cubicBezTo>
                  <a:pt x="118873" y="119435"/>
                  <a:pt x="118873" y="119435"/>
                  <a:pt x="118873" y="119435"/>
                </a:cubicBezTo>
                <a:cubicBezTo>
                  <a:pt x="119154" y="119435"/>
                  <a:pt x="119154" y="119152"/>
                  <a:pt x="119436" y="119152"/>
                </a:cubicBezTo>
                <a:cubicBezTo>
                  <a:pt x="119436" y="119152"/>
                  <a:pt x="119436" y="119152"/>
                  <a:pt x="119436" y="119152"/>
                </a:cubicBezTo>
                <a:cubicBezTo>
                  <a:pt x="119436" y="119152"/>
                  <a:pt x="119436" y="118870"/>
                  <a:pt x="119718" y="118870"/>
                </a:cubicBezTo>
                <a:close/>
                <a:moveTo>
                  <a:pt x="113521" y="113223"/>
                </a:moveTo>
                <a:cubicBezTo>
                  <a:pt x="84225" y="104752"/>
                  <a:pt x="84225" y="104752"/>
                  <a:pt x="84225" y="104752"/>
                </a:cubicBezTo>
                <a:cubicBezTo>
                  <a:pt x="86197" y="97694"/>
                  <a:pt x="86197" y="97694"/>
                  <a:pt x="86197" y="97694"/>
                </a:cubicBezTo>
                <a:cubicBezTo>
                  <a:pt x="95211" y="97694"/>
                  <a:pt x="95211" y="97694"/>
                  <a:pt x="95211" y="97694"/>
                </a:cubicBezTo>
                <a:cubicBezTo>
                  <a:pt x="96901" y="97694"/>
                  <a:pt x="98028" y="96564"/>
                  <a:pt x="98028" y="95152"/>
                </a:cubicBezTo>
                <a:cubicBezTo>
                  <a:pt x="98028" y="85835"/>
                  <a:pt x="98028" y="85835"/>
                  <a:pt x="98028" y="85835"/>
                </a:cubicBezTo>
                <a:cubicBezTo>
                  <a:pt x="103943" y="84423"/>
                  <a:pt x="103943" y="84423"/>
                  <a:pt x="103943" y="84423"/>
                </a:cubicBezTo>
                <a:lnTo>
                  <a:pt x="113521" y="113223"/>
                </a:lnTo>
                <a:close/>
                <a:moveTo>
                  <a:pt x="42253" y="21458"/>
                </a:moveTo>
                <a:cubicBezTo>
                  <a:pt x="100563" y="79905"/>
                  <a:pt x="100563" y="79905"/>
                  <a:pt x="100563" y="79905"/>
                </a:cubicBezTo>
                <a:cubicBezTo>
                  <a:pt x="96056" y="81035"/>
                  <a:pt x="96056" y="81035"/>
                  <a:pt x="96056" y="81035"/>
                </a:cubicBezTo>
                <a:cubicBezTo>
                  <a:pt x="39718" y="24282"/>
                  <a:pt x="39718" y="24282"/>
                  <a:pt x="39718" y="24282"/>
                </a:cubicBezTo>
                <a:lnTo>
                  <a:pt x="42253" y="21458"/>
                </a:lnTo>
                <a:close/>
                <a:moveTo>
                  <a:pt x="35774" y="27952"/>
                </a:moveTo>
                <a:cubicBezTo>
                  <a:pt x="92676" y="84988"/>
                  <a:pt x="92676" y="84988"/>
                  <a:pt x="92676" y="84988"/>
                </a:cubicBezTo>
                <a:cubicBezTo>
                  <a:pt x="92676" y="92611"/>
                  <a:pt x="92676" y="92611"/>
                  <a:pt x="92676" y="92611"/>
                </a:cubicBezTo>
                <a:cubicBezTo>
                  <a:pt x="85352" y="92611"/>
                  <a:pt x="85352" y="92611"/>
                  <a:pt x="85352" y="92611"/>
                </a:cubicBezTo>
                <a:cubicBezTo>
                  <a:pt x="27887" y="35858"/>
                  <a:pt x="27887" y="35858"/>
                  <a:pt x="27887" y="35858"/>
                </a:cubicBezTo>
                <a:lnTo>
                  <a:pt x="35774" y="27952"/>
                </a:lnTo>
                <a:close/>
                <a:moveTo>
                  <a:pt x="5352" y="25976"/>
                </a:moveTo>
                <a:cubicBezTo>
                  <a:pt x="5352" y="25976"/>
                  <a:pt x="5352" y="25411"/>
                  <a:pt x="5633" y="25129"/>
                </a:cubicBezTo>
                <a:cubicBezTo>
                  <a:pt x="25070" y="5647"/>
                  <a:pt x="25070" y="5647"/>
                  <a:pt x="25070" y="5647"/>
                </a:cubicBezTo>
                <a:cubicBezTo>
                  <a:pt x="25352" y="5364"/>
                  <a:pt x="25633" y="5364"/>
                  <a:pt x="25915" y="5364"/>
                </a:cubicBezTo>
                <a:cubicBezTo>
                  <a:pt x="26197" y="5364"/>
                  <a:pt x="26478" y="5364"/>
                  <a:pt x="26760" y="5647"/>
                </a:cubicBezTo>
                <a:cubicBezTo>
                  <a:pt x="38591" y="17788"/>
                  <a:pt x="38591" y="17788"/>
                  <a:pt x="38591" y="17788"/>
                </a:cubicBezTo>
                <a:cubicBezTo>
                  <a:pt x="17464" y="38964"/>
                  <a:pt x="17464" y="38964"/>
                  <a:pt x="17464" y="38964"/>
                </a:cubicBezTo>
                <a:cubicBezTo>
                  <a:pt x="5633" y="26823"/>
                  <a:pt x="5633" y="26823"/>
                  <a:pt x="5633" y="26823"/>
                </a:cubicBezTo>
                <a:cubicBezTo>
                  <a:pt x="5352" y="26541"/>
                  <a:pt x="5352" y="26258"/>
                  <a:pt x="5352" y="25976"/>
                </a:cubicBezTo>
                <a:close/>
                <a:moveTo>
                  <a:pt x="24225" y="39529"/>
                </a:moveTo>
                <a:cubicBezTo>
                  <a:pt x="81408" y="96000"/>
                  <a:pt x="81408" y="96000"/>
                  <a:pt x="81408" y="96000"/>
                </a:cubicBezTo>
                <a:cubicBezTo>
                  <a:pt x="79718" y="101647"/>
                  <a:pt x="79718" y="101647"/>
                  <a:pt x="79718" y="101647"/>
                </a:cubicBezTo>
                <a:cubicBezTo>
                  <a:pt x="21126" y="42635"/>
                  <a:pt x="21126" y="42635"/>
                  <a:pt x="21126" y="42635"/>
                </a:cubicBezTo>
                <a:lnTo>
                  <a:pt x="24225" y="39529"/>
                </a:lnTo>
                <a:close/>
              </a:path>
            </a:pathLst>
          </a:custGeom>
          <a:solidFill>
            <a:schemeClr val="tx1"/>
          </a:solidFill>
          <a:ln>
            <a:noFill/>
          </a:ln>
        </p:spPr>
        <p:txBody>
          <a:bodyPr lIns="121900" tIns="60933" rIns="121900" bIns="60933" anchor="t" anchorCtr="0">
            <a:noAutofit/>
          </a:bodyPr>
          <a:p>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62" name="文本框 61"/>
          <p:cNvSpPr txBox="1"/>
          <p:nvPr/>
        </p:nvSpPr>
        <p:spPr>
          <a:xfrm>
            <a:off x="355600" y="1211580"/>
            <a:ext cx="7470775" cy="368300"/>
          </a:xfrm>
          <a:prstGeom prst="rect">
            <a:avLst/>
          </a:prstGeom>
          <a:noFill/>
        </p:spPr>
        <p:txBody>
          <a:bodyPr wrap="square" rtlCol="0">
            <a:spAutoFit/>
          </a:bodyPr>
          <a:p>
            <a:r>
              <a:rPr lang="en-US" altLang="zh-CN" b="1">
                <a:sym typeface="+mn-ea"/>
              </a:rPr>
              <a:t>2</a:t>
            </a:r>
            <a:r>
              <a:rPr lang="zh-CN" altLang="en-US" b="1">
                <a:sym typeface="+mn-ea"/>
              </a:rPr>
              <a:t>、细化、完善评价内容，正确引导肥料产品的生产、使用</a:t>
            </a:r>
            <a:endParaRPr lang="zh-CN" altLang="en-US" b="1"/>
          </a:p>
        </p:txBody>
      </p:sp>
      <p:sp>
        <p:nvSpPr>
          <p:cNvPr id="8" name="矩形 7"/>
          <p:cNvSpPr/>
          <p:nvPr/>
        </p:nvSpPr>
        <p:spPr>
          <a:xfrm>
            <a:off x="2679700" y="2659380"/>
            <a:ext cx="1038860" cy="312229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t>评价产品单元组的细化</a:t>
            </a:r>
            <a:endParaRPr lang="zh-CN" altLang="en-US" b="1"/>
          </a:p>
        </p:txBody>
      </p:sp>
      <p:sp>
        <p:nvSpPr>
          <p:cNvPr id="9" name="矩形 8"/>
          <p:cNvSpPr/>
          <p:nvPr/>
        </p:nvSpPr>
        <p:spPr>
          <a:xfrm>
            <a:off x="4184015" y="2659380"/>
            <a:ext cx="875665" cy="312229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t>评价维度内容的细化</a:t>
            </a:r>
            <a:endParaRPr lang="zh-CN" altLang="en-US" b="1"/>
          </a:p>
        </p:txBody>
      </p:sp>
      <p:sp>
        <p:nvSpPr>
          <p:cNvPr id="10" name="矩形 9"/>
          <p:cNvSpPr/>
          <p:nvPr/>
        </p:nvSpPr>
        <p:spPr>
          <a:xfrm>
            <a:off x="5599430" y="2659380"/>
            <a:ext cx="1842770" cy="312229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b="1" dirty="0" smtClean="0">
                <a:sym typeface="+mn-ea"/>
              </a:rPr>
              <a:t>申请材料的细化及肥料生产具有生态、环保、优质化特性的材料提交材料的细化要求</a:t>
            </a:r>
            <a:endParaRPr lang="zh-CN" altLang="en-US" b="1" dirty="0" smtClean="0">
              <a:sym typeface="+mn-ea"/>
            </a:endParaRPr>
          </a:p>
        </p:txBody>
      </p:sp>
      <p:sp>
        <p:nvSpPr>
          <p:cNvPr id="11" name="矩形 10"/>
          <p:cNvSpPr/>
          <p:nvPr/>
        </p:nvSpPr>
        <p:spPr>
          <a:xfrm>
            <a:off x="7941310" y="2659380"/>
            <a:ext cx="1388745" cy="312229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b="1" dirty="0" smtClean="0">
                <a:sym typeface="+mn-ea"/>
              </a:rPr>
              <a:t>生产企业</a:t>
            </a:r>
            <a:r>
              <a:rPr lang="zh-CN" altLang="en-US" b="1">
                <a:sym typeface="+mn-ea"/>
              </a:rPr>
              <a:t>建立售后服务制度，并有效实施的细化要求</a:t>
            </a:r>
            <a:endParaRPr lang="zh-CN" altLang="en-US" b="1"/>
          </a:p>
        </p:txBody>
      </p:sp>
      <p:sp>
        <p:nvSpPr>
          <p:cNvPr id="12" name="矩形 11"/>
          <p:cNvSpPr/>
          <p:nvPr/>
        </p:nvSpPr>
        <p:spPr>
          <a:xfrm>
            <a:off x="2679700" y="1981200"/>
            <a:ext cx="6650990" cy="67818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t>后续需细化内容</a:t>
            </a:r>
            <a:endParaRPr lang="zh-CN" altLang="en-US" sz="2400" b="1"/>
          </a:p>
        </p:txBody>
      </p:sp>
      <p:sp>
        <p:nvSpPr>
          <p:cNvPr id="13" name="矩形 12"/>
          <p:cNvSpPr/>
          <p:nvPr/>
        </p:nvSpPr>
        <p:spPr>
          <a:xfrm>
            <a:off x="2679065" y="5781675"/>
            <a:ext cx="6650990" cy="678180"/>
          </a:xfrm>
          <a:prstGeom prst="rect">
            <a:avLst/>
          </a:prstGeom>
          <a:noFill/>
          <a:ln w="38100">
            <a:solidFill>
              <a:schemeClr val="tx2">
                <a:lumMod val="60000"/>
                <a:lumOff val="40000"/>
              </a:schemeClr>
            </a:solidFill>
            <a:prstDash val="lgDash"/>
          </a:ln>
          <a:extLst>
            <a:ext uri="{909E8E84-426E-40DD-AFC4-6F175D3DCCD1}">
              <a14:hiddenFill xmlns:a14="http://schemas.microsoft.com/office/drawing/2010/main">
                <a:solidFill>
                  <a:schemeClr val="tx2">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chemeClr val="tx1">
                    <a:lumMod val="95000"/>
                    <a:lumOff val="5000"/>
                  </a:schemeClr>
                </a:solidFill>
              </a:rPr>
              <a:t>引导产品生产使用</a:t>
            </a:r>
            <a:endParaRPr lang="zh-CN" altLang="en-US" sz="2400" b="1">
              <a:solidFill>
                <a:schemeClr val="tx1">
                  <a:lumMod val="95000"/>
                  <a:lumOff val="5000"/>
                </a:schemeClr>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10005" y="2347420"/>
            <a:ext cx="10542494" cy="2561260"/>
            <a:chOff x="-47738" y="2756246"/>
            <a:chExt cx="6196068" cy="1546266"/>
          </a:xfrm>
          <a:solidFill>
            <a:srgbClr val="00B050"/>
          </a:solidFill>
        </p:grpSpPr>
        <p:sp>
          <p:nvSpPr>
            <p:cNvPr id="30" name="矩形 29"/>
            <p:cNvSpPr/>
            <p:nvPr/>
          </p:nvSpPr>
          <p:spPr>
            <a:xfrm>
              <a:off x="-47738" y="3973135"/>
              <a:ext cx="6196068" cy="3293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矩形 5"/>
            <p:cNvSpPr/>
            <p:nvPr/>
          </p:nvSpPr>
          <p:spPr>
            <a:xfrm>
              <a:off x="-47737" y="2756246"/>
              <a:ext cx="6186519" cy="11523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 name="文本框 32"/>
            <p:cNvSpPr txBox="1"/>
            <p:nvPr/>
          </p:nvSpPr>
          <p:spPr>
            <a:xfrm>
              <a:off x="1886422" y="3981544"/>
              <a:ext cx="3950814" cy="288004"/>
            </a:xfrm>
            <a:prstGeom prst="rect">
              <a:avLst/>
            </a:prstGeom>
            <a:grpFill/>
          </p:spPr>
          <p:txBody>
            <a:bodyPr wrap="square" rtlCol="0">
              <a:spAutoFit/>
            </a:bodyPr>
            <a:lstStyle/>
            <a:p>
              <a:pPr algn="r">
                <a:lnSpc>
                  <a:spcPct val="125000"/>
                </a:lnSpc>
              </a:pPr>
              <a:r>
                <a:rPr lang="zh-CN" altLang="en-US" sz="20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北京中化联合认证有限公司</a:t>
              </a:r>
              <a:endParaRPr lang="zh-CN" altLang="en-US" sz="20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7" name="文本框 6"/>
          <p:cNvSpPr txBox="1"/>
          <p:nvPr/>
        </p:nvSpPr>
        <p:spPr>
          <a:xfrm>
            <a:off x="4241217" y="2892251"/>
            <a:ext cx="4134465" cy="769441"/>
          </a:xfrm>
          <a:prstGeom prst="rect">
            <a:avLst/>
          </a:prstGeom>
          <a:noFill/>
        </p:spPr>
        <p:txBody>
          <a:bodyPr wrap="none" rtlCol="0">
            <a:spAutoFit/>
          </a:bodyPr>
          <a:lstStyle/>
          <a:p>
            <a:pPr algn="ctr"/>
            <a:r>
              <a:rPr lang="zh-CN" altLang="en-US" sz="4400" b="1" dirty="0" smtClean="0">
                <a:solidFill>
                  <a:schemeClr val="bg1"/>
                </a:solidFill>
                <a:latin typeface="微软雅黑" panose="020B0503020204020204" pitchFamily="34" charset="-122"/>
                <a:ea typeface="微软雅黑" panose="020B0503020204020204" pitchFamily="34" charset="-122"/>
              </a:rPr>
              <a:t>谢谢，欢迎指正</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pic>
        <p:nvPicPr>
          <p:cNvPr id="141316" name="图片 141315" descr="中化logo"/>
          <p:cNvPicPr>
            <a:picLocks noChangeAspect="1"/>
          </p:cNvPicPr>
          <p:nvPr/>
        </p:nvPicPr>
        <p:blipFill>
          <a:blip r:embed="rId1" cstate="print">
            <a:clrChange>
              <a:clrFrom>
                <a:srgbClr val="FFFFFF"/>
              </a:clrFrom>
              <a:clrTo>
                <a:srgbClr val="FFFFFF">
                  <a:alpha val="0"/>
                </a:srgbClr>
              </a:clrTo>
            </a:clrChange>
          </a:blip>
          <a:stretch>
            <a:fillRect/>
          </a:stretch>
        </p:blipFill>
        <p:spPr>
          <a:xfrm>
            <a:off x="249345" y="220980"/>
            <a:ext cx="1762336" cy="1028700"/>
          </a:xfrm>
          <a:prstGeom prst="rect">
            <a:avLst/>
          </a:prstGeom>
          <a:noFill/>
          <a:ln w="9525">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extBox 5"/>
          <p:cNvSpPr txBox="1">
            <a:spLocks noChangeArrowheads="1"/>
          </p:cNvSpPr>
          <p:nvPr/>
        </p:nvSpPr>
        <p:spPr bwMode="auto">
          <a:xfrm>
            <a:off x="969010" y="273368"/>
            <a:ext cx="2376170" cy="551180"/>
          </a:xfrm>
          <a:prstGeom prst="rect">
            <a:avLst/>
          </a:prstGeom>
          <a:noFill/>
          <a:ln w="9525">
            <a:noFill/>
            <a:miter lim="800000"/>
          </a:ln>
        </p:spPr>
        <p:txBody>
          <a:bodyPr wrap="none" lIns="121917" tIns="60958" rIns="121917" bIns="60958">
            <a:spAutoFit/>
          </a:bodyPr>
          <a:p>
            <a:pPr marR="0" defTabSz="914400">
              <a:buClrTx/>
              <a:buSzTx/>
              <a:buFontTx/>
              <a:defRPr/>
            </a:pPr>
            <a:r>
              <a:rPr kumimoji="0" lang="zh-CN" altLang="en-US" sz="2800" kern="0" cap="none" spc="0" normalizeH="0" baseline="0" noProof="0" dirty="0" smtClean="0">
                <a:solidFill>
                  <a:schemeClr val="tx1"/>
                </a:solidFill>
                <a:latin typeface="微软雅黑" panose="020B0503020204020204" pitchFamily="34" charset="-122"/>
                <a:ea typeface="微软雅黑" panose="020B0503020204020204" pitchFamily="34" charset="-122"/>
                <a:cs typeface="+mn-cs"/>
              </a:rPr>
              <a:t>公司主要业务</a:t>
            </a:r>
            <a:endParaRPr kumimoji="0" lang="zh-CN" altLang="en-US" sz="2800" kern="0" cap="none" spc="0" normalizeH="0" baseline="0" noProof="0" dirty="0" smtClean="0">
              <a:solidFill>
                <a:schemeClr val="tx1"/>
              </a:solidFill>
              <a:latin typeface="微软雅黑" panose="020B0503020204020204" pitchFamily="34" charset="-122"/>
              <a:ea typeface="微软雅黑" panose="020B0503020204020204" pitchFamily="34" charset="-122"/>
              <a:cs typeface="+mn-cs"/>
            </a:endParaRPr>
          </a:p>
        </p:txBody>
      </p:sp>
      <p:grpSp>
        <p:nvGrpSpPr>
          <p:cNvPr id="8" name="组合 3"/>
          <p:cNvGrpSpPr/>
          <p:nvPr/>
        </p:nvGrpSpPr>
        <p:grpSpPr>
          <a:xfrm>
            <a:off x="184468" y="207328"/>
            <a:ext cx="665162" cy="663575"/>
            <a:chOff x="611187" y="261275"/>
            <a:chExt cx="666069" cy="664458"/>
          </a:xfrm>
        </p:grpSpPr>
        <p:sp>
          <p:nvSpPr>
            <p:cNvPr id="9" name="矩形 8"/>
            <p:cNvSpPr>
              <a:spLocks noChangeAspect="1"/>
            </p:cNvSpPr>
            <p:nvPr/>
          </p:nvSpPr>
          <p:spPr>
            <a:xfrm>
              <a:off x="611187" y="261275"/>
              <a:ext cx="538925" cy="53762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sp>
          <p:nvSpPr>
            <p:cNvPr id="10" name="矩形 9"/>
            <p:cNvSpPr>
              <a:spLocks noChangeAspect="1"/>
            </p:cNvSpPr>
            <p:nvPr/>
          </p:nvSpPr>
          <p:spPr>
            <a:xfrm>
              <a:off x="880650" y="530086"/>
              <a:ext cx="396606" cy="39564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grpSp>
      <p:sp>
        <p:nvSpPr>
          <p:cNvPr id="3" name="出自【趣你的PPT】(微信:qunideppt)：最优质的PPT资源库"/>
          <p:cNvSpPr/>
          <p:nvPr/>
        </p:nvSpPr>
        <p:spPr>
          <a:xfrm>
            <a:off x="391795" y="1109345"/>
            <a:ext cx="2973705" cy="701675"/>
          </a:xfrm>
          <a:custGeom>
            <a:avLst/>
            <a:gdLst>
              <a:gd name="connsiteX0" fmla="*/ 0 w 2132065"/>
              <a:gd name="connsiteY0" fmla="*/ 0 h 852826"/>
              <a:gd name="connsiteX1" fmla="*/ 1705652 w 2132065"/>
              <a:gd name="connsiteY1" fmla="*/ 0 h 852826"/>
              <a:gd name="connsiteX2" fmla="*/ 2132065 w 2132065"/>
              <a:gd name="connsiteY2" fmla="*/ 426413 h 852826"/>
              <a:gd name="connsiteX3" fmla="*/ 1705652 w 2132065"/>
              <a:gd name="connsiteY3" fmla="*/ 852826 h 852826"/>
              <a:gd name="connsiteX4" fmla="*/ 0 w 2132065"/>
              <a:gd name="connsiteY4" fmla="*/ 852826 h 852826"/>
              <a:gd name="connsiteX5" fmla="*/ 426413 w 2132065"/>
              <a:gd name="connsiteY5" fmla="*/ 426413 h 852826"/>
              <a:gd name="connsiteX6" fmla="*/ 0 w 2132065"/>
              <a:gd name="connsiteY6" fmla="*/ 0 h 85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2065" h="852826">
                <a:moveTo>
                  <a:pt x="0" y="0"/>
                </a:moveTo>
                <a:lnTo>
                  <a:pt x="1705652" y="0"/>
                </a:lnTo>
                <a:lnTo>
                  <a:pt x="2132065" y="426413"/>
                </a:lnTo>
                <a:lnTo>
                  <a:pt x="1705652" y="852826"/>
                </a:lnTo>
                <a:lnTo>
                  <a:pt x="0" y="852826"/>
                </a:lnTo>
                <a:lnTo>
                  <a:pt x="426413" y="426413"/>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en-US" dirty="0">
              <a:solidFill>
                <a:prstClr val="white"/>
              </a:solidFill>
            </a:endParaRPr>
          </a:p>
          <a:p>
            <a:pPr algn="ctr"/>
            <a:endParaRPr lang="en-US" dirty="0">
              <a:solidFill>
                <a:prstClr val="white"/>
              </a:solidFill>
            </a:endParaRPr>
          </a:p>
        </p:txBody>
      </p:sp>
      <p:sp>
        <p:nvSpPr>
          <p:cNvPr id="59403" name="TextBox 12"/>
          <p:cNvSpPr txBox="1"/>
          <p:nvPr/>
        </p:nvSpPr>
        <p:spPr>
          <a:xfrm>
            <a:off x="861060" y="1156018"/>
            <a:ext cx="2555875" cy="551180"/>
          </a:xfrm>
          <a:prstGeom prst="rect">
            <a:avLst/>
          </a:prstGeom>
          <a:noFill/>
          <a:ln w="9525">
            <a:noFill/>
          </a:ln>
        </p:spPr>
        <p:txBody>
          <a:bodyPr lIns="121917" tIns="60958" rIns="121917" bIns="60958">
            <a:spAutoFit/>
          </a:bodyPr>
          <a:p>
            <a:r>
              <a:rPr lang="en-US" altLang="zh-CN" sz="2800" b="1" dirty="0">
                <a:solidFill>
                  <a:schemeClr val="bg1"/>
                </a:solidFill>
                <a:latin typeface="微软雅黑" panose="020B0503020204020204" pitchFamily="34" charset="-122"/>
                <a:ea typeface="微软雅黑" panose="020B0503020204020204" pitchFamily="34" charset="-122"/>
              </a:rPr>
              <a:t> </a:t>
            </a:r>
            <a:r>
              <a:rPr lang="zh-CN" altLang="en-US" sz="2800" b="1" dirty="0">
                <a:solidFill>
                  <a:schemeClr val="bg1"/>
                </a:solidFill>
                <a:latin typeface="微软雅黑" panose="020B0503020204020204" pitchFamily="34" charset="-122"/>
                <a:ea typeface="微软雅黑" panose="020B0503020204020204" pitchFamily="34" charset="-122"/>
              </a:rPr>
              <a:t>非认证</a:t>
            </a:r>
            <a:r>
              <a:rPr lang="zh-CN" altLang="en-US" sz="2800" b="1" dirty="0">
                <a:solidFill>
                  <a:schemeClr val="bg1"/>
                </a:solidFill>
                <a:latin typeface="微软雅黑" panose="020B0503020204020204" pitchFamily="34" charset="-122"/>
                <a:ea typeface="微软雅黑" panose="020B0503020204020204" pitchFamily="34" charset="-122"/>
              </a:rPr>
              <a:t>业务</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pic>
        <p:nvPicPr>
          <p:cNvPr id="74" name="图片 120"/>
          <p:cNvPicPr>
            <a:picLocks noChangeAspect="1"/>
          </p:cNvPicPr>
          <p:nvPr/>
        </p:nvPicPr>
        <p:blipFill>
          <a:blip r:embed="rId1"/>
          <a:stretch>
            <a:fillRect/>
          </a:stretch>
        </p:blipFill>
        <p:spPr>
          <a:xfrm>
            <a:off x="1624965" y="2022475"/>
            <a:ext cx="8522335" cy="4411980"/>
          </a:xfrm>
          <a:prstGeom prst="rect">
            <a:avLst/>
          </a:prstGeom>
          <a:noFill/>
          <a:ln>
            <a:noFill/>
          </a:ln>
        </p:spPr>
      </p:pic>
      <p:sp>
        <p:nvSpPr>
          <p:cNvPr id="12" name="矩形 11"/>
          <p:cNvSpPr/>
          <p:nvPr/>
        </p:nvSpPr>
        <p:spPr>
          <a:xfrm flipV="1">
            <a:off x="8817610" y="495300"/>
            <a:ext cx="258889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矩形 12"/>
          <p:cNvSpPr/>
          <p:nvPr/>
        </p:nvSpPr>
        <p:spPr>
          <a:xfrm flipV="1">
            <a:off x="6146800" y="495300"/>
            <a:ext cx="258889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flipV="1">
            <a:off x="3421380" y="495300"/>
            <a:ext cx="258889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5" name="图片 13" descr="中化logo"/>
          <p:cNvPicPr>
            <a:picLocks noChangeAspect="1"/>
          </p:cNvPicPr>
          <p:nvPr/>
        </p:nvPicPr>
        <p:blipFill>
          <a:blip r:embed="rId2">
            <a:clrChange>
              <a:clrFrom>
                <a:srgbClr val="FFFFFF"/>
              </a:clrFrom>
              <a:clrTo>
                <a:srgbClr val="FFFFFF">
                  <a:alpha val="0"/>
                </a:srgbClr>
              </a:clrTo>
            </a:clrChange>
          </a:blip>
          <a:stretch>
            <a:fillRect/>
          </a:stretch>
        </p:blipFill>
        <p:spPr>
          <a:xfrm>
            <a:off x="10946765" y="6003925"/>
            <a:ext cx="1143000" cy="760095"/>
          </a:xfrm>
          <a:prstGeom prst="rect">
            <a:avLst/>
          </a:prstGeom>
          <a:noFill/>
          <a:ln w="9525">
            <a:noFill/>
          </a:ln>
        </p:spPr>
      </p:pic>
      <p:sp>
        <p:nvSpPr>
          <p:cNvPr id="6" name="矩形 5"/>
          <p:cNvSpPr/>
          <p:nvPr/>
        </p:nvSpPr>
        <p:spPr>
          <a:xfrm>
            <a:off x="0" y="6764020"/>
            <a:ext cx="361505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矩形 1"/>
          <p:cNvSpPr/>
          <p:nvPr/>
        </p:nvSpPr>
        <p:spPr>
          <a:xfrm>
            <a:off x="3662045" y="6764020"/>
            <a:ext cx="361505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7320280" y="6758940"/>
            <a:ext cx="361505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extBox 5"/>
          <p:cNvSpPr txBox="1">
            <a:spLocks noChangeArrowheads="1"/>
          </p:cNvSpPr>
          <p:nvPr/>
        </p:nvSpPr>
        <p:spPr bwMode="auto">
          <a:xfrm>
            <a:off x="1871345" y="261938"/>
            <a:ext cx="8157210" cy="551180"/>
          </a:xfrm>
          <a:prstGeom prst="rect">
            <a:avLst/>
          </a:prstGeom>
          <a:noFill/>
          <a:ln w="9525">
            <a:noFill/>
            <a:miter lim="800000"/>
          </a:ln>
        </p:spPr>
        <p:txBody>
          <a:bodyPr wrap="none" lIns="121917" tIns="60958" rIns="121917" bIns="60958">
            <a:spAutoFit/>
          </a:bodyPr>
          <a:p>
            <a:pPr marR="0" defTabSz="914400">
              <a:buClrTx/>
              <a:buSzTx/>
              <a:buFontTx/>
              <a:defRPr/>
            </a:pPr>
            <a:r>
              <a:rPr kumimoji="0" lang="en-US" altLang="zh-CN" sz="2800" kern="0" cap="none" spc="0" normalizeH="0" baseline="0" noProof="0" dirty="0" smtClean="0">
                <a:solidFill>
                  <a:schemeClr val="tx1"/>
                </a:solidFill>
                <a:latin typeface="微软雅黑" panose="020B0503020204020204" pitchFamily="34" charset="-122"/>
                <a:ea typeface="微软雅黑" panose="020B0503020204020204" pitchFamily="34" charset="-122"/>
                <a:cs typeface="+mn-cs"/>
              </a:rPr>
              <a:t>HQC</a:t>
            </a:r>
            <a:r>
              <a:rPr kumimoji="0" lang="zh-CN" altLang="en-US" sz="2800" kern="0" cap="none" spc="0" normalizeH="0" baseline="0" noProof="0" dirty="0" smtClean="0">
                <a:solidFill>
                  <a:schemeClr val="tx1"/>
                </a:solidFill>
                <a:latin typeface="微软雅黑" panose="020B0503020204020204" pitchFamily="34" charset="-122"/>
                <a:ea typeface="微软雅黑" panose="020B0503020204020204" pitchFamily="34" charset="-122"/>
                <a:cs typeface="+mn-cs"/>
              </a:rPr>
              <a:t>开展</a:t>
            </a:r>
            <a:r>
              <a:rPr kumimoji="0" lang="zh-CN" altLang="en-US" sz="2800" kern="0" cap="none" spc="0" normalizeH="0" baseline="0" noProof="0" dirty="0" smtClean="0">
                <a:solidFill>
                  <a:schemeClr val="tx1"/>
                </a:solidFill>
                <a:latin typeface="微软雅黑" panose="020B0503020204020204" pitchFamily="34" charset="-122"/>
                <a:ea typeface="微软雅黑" panose="020B0503020204020204" pitchFamily="34" charset="-122"/>
                <a:cs typeface="+mn-cs"/>
              </a:rPr>
              <a:t>生态环保优质农业投入品评价工作的</a:t>
            </a:r>
            <a:r>
              <a:rPr kumimoji="0" lang="zh-CN" altLang="en-US" sz="2800" kern="0" cap="none" spc="0" normalizeH="0" baseline="0" noProof="0" dirty="0" smtClean="0">
                <a:solidFill>
                  <a:schemeClr val="tx1"/>
                </a:solidFill>
                <a:latin typeface="微软雅黑" panose="020B0503020204020204" pitchFamily="34" charset="-122"/>
                <a:ea typeface="微软雅黑" panose="020B0503020204020204" pitchFamily="34" charset="-122"/>
                <a:cs typeface="+mn-cs"/>
              </a:rPr>
              <a:t>背景</a:t>
            </a:r>
            <a:endParaRPr kumimoji="0" lang="zh-CN" altLang="en-US" sz="2800" kern="0" cap="none" spc="0" normalizeH="0" baseline="0" noProof="0" dirty="0" smtClean="0">
              <a:solidFill>
                <a:schemeClr val="tx1"/>
              </a:solidFill>
              <a:latin typeface="微软雅黑" panose="020B0503020204020204" pitchFamily="34" charset="-122"/>
              <a:ea typeface="微软雅黑" panose="020B0503020204020204" pitchFamily="34" charset="-122"/>
              <a:cs typeface="+mn-cs"/>
            </a:endParaRPr>
          </a:p>
        </p:txBody>
      </p:sp>
      <p:grpSp>
        <p:nvGrpSpPr>
          <p:cNvPr id="8" name="组合 3"/>
          <p:cNvGrpSpPr/>
          <p:nvPr/>
        </p:nvGrpSpPr>
        <p:grpSpPr>
          <a:xfrm>
            <a:off x="905828" y="149543"/>
            <a:ext cx="665162" cy="663575"/>
            <a:chOff x="611187" y="261275"/>
            <a:chExt cx="666069" cy="664458"/>
          </a:xfrm>
        </p:grpSpPr>
        <p:sp>
          <p:nvSpPr>
            <p:cNvPr id="9" name="矩形 8"/>
            <p:cNvSpPr>
              <a:spLocks noChangeAspect="1"/>
            </p:cNvSpPr>
            <p:nvPr/>
          </p:nvSpPr>
          <p:spPr>
            <a:xfrm>
              <a:off x="611187" y="261275"/>
              <a:ext cx="538925" cy="53762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sp>
          <p:nvSpPr>
            <p:cNvPr id="10" name="矩形 9"/>
            <p:cNvSpPr>
              <a:spLocks noChangeAspect="1"/>
            </p:cNvSpPr>
            <p:nvPr/>
          </p:nvSpPr>
          <p:spPr>
            <a:xfrm>
              <a:off x="880650" y="530086"/>
              <a:ext cx="396606" cy="39564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grpSp>
      <p:sp>
        <p:nvSpPr>
          <p:cNvPr id="2" name="文本框 1"/>
          <p:cNvSpPr txBox="1"/>
          <p:nvPr/>
        </p:nvSpPr>
        <p:spPr>
          <a:xfrm>
            <a:off x="253365" y="1557655"/>
            <a:ext cx="5090160" cy="583565"/>
          </a:xfrm>
          <a:prstGeom prst="rect">
            <a:avLst/>
          </a:prstGeom>
          <a:noFill/>
          <a:ln w="12700" cmpd="sng">
            <a:noFill/>
            <a:prstDash val="sysDot"/>
          </a:ln>
        </p:spPr>
        <p:txBody>
          <a:bodyPr wrap="square" rtlCol="0">
            <a:spAutoFit/>
          </a:bodyPr>
          <a:p>
            <a:r>
              <a:rPr lang="zh-CN" altLang="zh-CN" sz="1600" dirty="0">
                <a:sym typeface="+mn-ea"/>
              </a:rPr>
              <a:t>《农业农村部产品质量安全中心关于做好</a:t>
            </a:r>
            <a:r>
              <a:rPr lang="en-US" altLang="zh-CN" sz="1600" dirty="0">
                <a:sym typeface="+mn-ea"/>
              </a:rPr>
              <a:t>2019</a:t>
            </a:r>
            <a:r>
              <a:rPr lang="zh-CN" altLang="zh-CN" sz="1600" dirty="0">
                <a:sym typeface="+mn-ea"/>
              </a:rPr>
              <a:t>年农产品质量安全有关工作的通知》（农质安发【</a:t>
            </a:r>
            <a:r>
              <a:rPr lang="en-US" altLang="zh-CN" sz="1600" dirty="0">
                <a:sym typeface="+mn-ea"/>
              </a:rPr>
              <a:t>2019</a:t>
            </a:r>
            <a:r>
              <a:rPr lang="zh-CN" altLang="zh-CN" sz="1600" dirty="0">
                <a:sym typeface="+mn-ea"/>
              </a:rPr>
              <a:t>】</a:t>
            </a:r>
            <a:r>
              <a:rPr lang="en-US" altLang="zh-CN" sz="1600" dirty="0">
                <a:sym typeface="+mn-ea"/>
              </a:rPr>
              <a:t>1</a:t>
            </a:r>
            <a:r>
              <a:rPr lang="zh-CN" altLang="zh-CN" sz="1600" dirty="0">
                <a:sym typeface="+mn-ea"/>
              </a:rPr>
              <a:t>号）</a:t>
            </a:r>
            <a:endParaRPr lang="zh-CN" altLang="en-US" sz="1600"/>
          </a:p>
        </p:txBody>
      </p:sp>
      <p:cxnSp>
        <p:nvCxnSpPr>
          <p:cNvPr id="4" name="直接连接符 3"/>
          <p:cNvCxnSpPr/>
          <p:nvPr/>
        </p:nvCxnSpPr>
        <p:spPr>
          <a:xfrm flipV="1">
            <a:off x="146050" y="2161540"/>
            <a:ext cx="11504930" cy="18415"/>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6694805" y="1706880"/>
            <a:ext cx="1699895" cy="337185"/>
          </a:xfrm>
          <a:prstGeom prst="rect">
            <a:avLst/>
          </a:prstGeom>
          <a:noFill/>
          <a:ln w="12700" cmpd="sng">
            <a:noFill/>
            <a:prstDash val="sysDot"/>
          </a:ln>
        </p:spPr>
        <p:txBody>
          <a:bodyPr wrap="square" rtlCol="0">
            <a:spAutoFit/>
          </a:bodyPr>
          <a:p>
            <a:r>
              <a:rPr lang="en-US" sz="1600" dirty="0">
                <a:sym typeface="+mn-ea"/>
              </a:rPr>
              <a:t>2019</a:t>
            </a:r>
            <a:r>
              <a:rPr lang="zh-CN" altLang="en-US" sz="1600" dirty="0">
                <a:sym typeface="+mn-ea"/>
              </a:rPr>
              <a:t>年</a:t>
            </a:r>
            <a:r>
              <a:rPr lang="en-US" altLang="zh-CN" sz="1600" dirty="0">
                <a:sym typeface="+mn-ea"/>
              </a:rPr>
              <a:t>1</a:t>
            </a:r>
            <a:r>
              <a:rPr lang="zh-CN" altLang="en-US" sz="1600" dirty="0">
                <a:sym typeface="+mn-ea"/>
              </a:rPr>
              <a:t>月</a:t>
            </a:r>
            <a:endParaRPr lang="zh-CN" altLang="en-US" sz="1600" dirty="0">
              <a:sym typeface="+mn-ea"/>
            </a:endParaRPr>
          </a:p>
        </p:txBody>
      </p:sp>
      <p:sp>
        <p:nvSpPr>
          <p:cNvPr id="6" name="文本框 5"/>
          <p:cNvSpPr txBox="1"/>
          <p:nvPr/>
        </p:nvSpPr>
        <p:spPr>
          <a:xfrm>
            <a:off x="8907780" y="1557655"/>
            <a:ext cx="1784350" cy="583565"/>
          </a:xfrm>
          <a:prstGeom prst="rect">
            <a:avLst/>
          </a:prstGeom>
          <a:noFill/>
          <a:ln w="12700" cmpd="sng">
            <a:noFill/>
            <a:prstDash val="sysDot"/>
          </a:ln>
        </p:spPr>
        <p:txBody>
          <a:bodyPr wrap="square" rtlCol="0">
            <a:spAutoFit/>
          </a:bodyPr>
          <a:p>
            <a:r>
              <a:rPr lang="zh-CN" altLang="en-US" sz="1600" b="1" dirty="0">
                <a:solidFill>
                  <a:srgbClr val="FF0000"/>
                </a:solidFill>
                <a:sym typeface="+mn-ea"/>
              </a:rPr>
              <a:t>提出了政策性的</a:t>
            </a:r>
            <a:endParaRPr lang="zh-CN" altLang="en-US" sz="1600" b="1" dirty="0">
              <a:solidFill>
                <a:srgbClr val="FF0000"/>
              </a:solidFill>
              <a:sym typeface="+mn-ea"/>
            </a:endParaRPr>
          </a:p>
          <a:p>
            <a:r>
              <a:rPr lang="zh-CN" altLang="en-US" sz="1600" b="1" dirty="0">
                <a:solidFill>
                  <a:srgbClr val="FF0000"/>
                </a:solidFill>
                <a:sym typeface="+mn-ea"/>
              </a:rPr>
              <a:t>工作指导意见</a:t>
            </a:r>
            <a:endParaRPr lang="zh-CN" altLang="en-US" sz="1600" b="1" dirty="0">
              <a:solidFill>
                <a:srgbClr val="FF0000"/>
              </a:solidFill>
              <a:sym typeface="+mn-ea"/>
            </a:endParaRPr>
          </a:p>
        </p:txBody>
      </p:sp>
      <p:sp>
        <p:nvSpPr>
          <p:cNvPr id="11" name="文本框 10"/>
          <p:cNvSpPr txBox="1"/>
          <p:nvPr/>
        </p:nvSpPr>
        <p:spPr>
          <a:xfrm>
            <a:off x="6671945" y="2327275"/>
            <a:ext cx="1699895" cy="337185"/>
          </a:xfrm>
          <a:prstGeom prst="rect">
            <a:avLst/>
          </a:prstGeom>
          <a:noFill/>
          <a:ln w="12700" cmpd="sng">
            <a:noFill/>
            <a:prstDash val="sysDot"/>
          </a:ln>
        </p:spPr>
        <p:txBody>
          <a:bodyPr wrap="square" rtlCol="0">
            <a:spAutoFit/>
          </a:bodyPr>
          <a:p>
            <a:r>
              <a:rPr lang="en-US" sz="1600" dirty="0">
                <a:sym typeface="+mn-ea"/>
              </a:rPr>
              <a:t>2019</a:t>
            </a:r>
            <a:r>
              <a:rPr lang="zh-CN" altLang="en-US" sz="1600" dirty="0">
                <a:sym typeface="+mn-ea"/>
              </a:rPr>
              <a:t>年</a:t>
            </a:r>
            <a:r>
              <a:rPr lang="en-US" altLang="zh-CN" sz="1600" dirty="0">
                <a:sym typeface="+mn-ea"/>
              </a:rPr>
              <a:t>4</a:t>
            </a:r>
            <a:r>
              <a:rPr lang="zh-CN" altLang="en-US" sz="1600" dirty="0">
                <a:sym typeface="+mn-ea"/>
              </a:rPr>
              <a:t>月</a:t>
            </a:r>
            <a:endParaRPr lang="zh-CN" altLang="en-US" sz="1600" dirty="0">
              <a:sym typeface="+mn-ea"/>
            </a:endParaRPr>
          </a:p>
        </p:txBody>
      </p:sp>
      <p:sp>
        <p:nvSpPr>
          <p:cNvPr id="12" name="文本框 11"/>
          <p:cNvSpPr txBox="1"/>
          <p:nvPr/>
        </p:nvSpPr>
        <p:spPr>
          <a:xfrm>
            <a:off x="6694805" y="2871470"/>
            <a:ext cx="1699895" cy="337185"/>
          </a:xfrm>
          <a:prstGeom prst="rect">
            <a:avLst/>
          </a:prstGeom>
          <a:noFill/>
          <a:ln w="12700" cmpd="sng">
            <a:noFill/>
            <a:prstDash val="sysDot"/>
          </a:ln>
        </p:spPr>
        <p:txBody>
          <a:bodyPr wrap="square" rtlCol="0">
            <a:spAutoFit/>
          </a:bodyPr>
          <a:p>
            <a:r>
              <a:rPr lang="en-US" sz="1600" dirty="0">
                <a:sym typeface="+mn-ea"/>
              </a:rPr>
              <a:t>2019</a:t>
            </a:r>
            <a:r>
              <a:rPr lang="zh-CN" altLang="en-US" sz="1600" dirty="0">
                <a:sym typeface="+mn-ea"/>
              </a:rPr>
              <a:t>年</a:t>
            </a:r>
            <a:r>
              <a:rPr lang="en-US" altLang="zh-CN" sz="1600" dirty="0">
                <a:sym typeface="+mn-ea"/>
              </a:rPr>
              <a:t>7</a:t>
            </a:r>
            <a:r>
              <a:rPr lang="zh-CN" altLang="en-US" sz="1600" dirty="0">
                <a:sym typeface="+mn-ea"/>
              </a:rPr>
              <a:t>月</a:t>
            </a:r>
            <a:endParaRPr lang="zh-CN" altLang="en-US" sz="1600" dirty="0">
              <a:sym typeface="+mn-ea"/>
            </a:endParaRPr>
          </a:p>
        </p:txBody>
      </p:sp>
      <p:sp>
        <p:nvSpPr>
          <p:cNvPr id="13" name="文本框 12"/>
          <p:cNvSpPr txBox="1"/>
          <p:nvPr/>
        </p:nvSpPr>
        <p:spPr>
          <a:xfrm>
            <a:off x="6706235" y="3429635"/>
            <a:ext cx="1699895" cy="337185"/>
          </a:xfrm>
          <a:prstGeom prst="rect">
            <a:avLst/>
          </a:prstGeom>
          <a:noFill/>
          <a:ln w="12700" cmpd="sng">
            <a:noFill/>
            <a:prstDash val="sysDot"/>
          </a:ln>
        </p:spPr>
        <p:txBody>
          <a:bodyPr wrap="square" rtlCol="0">
            <a:spAutoFit/>
          </a:bodyPr>
          <a:p>
            <a:r>
              <a:rPr lang="en-US" sz="1600" dirty="0">
                <a:sym typeface="+mn-ea"/>
              </a:rPr>
              <a:t>2019</a:t>
            </a:r>
            <a:r>
              <a:rPr lang="zh-CN" altLang="en-US" sz="1600" dirty="0">
                <a:sym typeface="+mn-ea"/>
              </a:rPr>
              <a:t>年</a:t>
            </a:r>
            <a:r>
              <a:rPr lang="en-US" altLang="zh-CN" sz="1600" dirty="0">
                <a:sym typeface="+mn-ea"/>
              </a:rPr>
              <a:t>9</a:t>
            </a:r>
            <a:r>
              <a:rPr lang="zh-CN" altLang="en-US" sz="1600" dirty="0">
                <a:sym typeface="+mn-ea"/>
              </a:rPr>
              <a:t>月</a:t>
            </a:r>
            <a:endParaRPr lang="zh-CN" altLang="en-US" sz="1600" dirty="0">
              <a:sym typeface="+mn-ea"/>
            </a:endParaRPr>
          </a:p>
        </p:txBody>
      </p:sp>
      <p:sp>
        <p:nvSpPr>
          <p:cNvPr id="14" name="文本框 13"/>
          <p:cNvSpPr txBox="1"/>
          <p:nvPr/>
        </p:nvSpPr>
        <p:spPr>
          <a:xfrm>
            <a:off x="298450" y="2181225"/>
            <a:ext cx="5160010" cy="583565"/>
          </a:xfrm>
          <a:prstGeom prst="rect">
            <a:avLst/>
          </a:prstGeom>
          <a:noFill/>
          <a:ln w="12700" cmpd="sng">
            <a:noFill/>
            <a:prstDash val="sysDot"/>
          </a:ln>
        </p:spPr>
        <p:txBody>
          <a:bodyPr wrap="square" rtlCol="0">
            <a:spAutoFit/>
          </a:bodyPr>
          <a:p>
            <a:r>
              <a:rPr lang="zh-CN" altLang="zh-CN" sz="1600" dirty="0">
                <a:sym typeface="+mn-ea"/>
              </a:rPr>
              <a:t>农安中心</a:t>
            </a:r>
            <a:r>
              <a:rPr lang="zh-CN" altLang="zh-CN" sz="1600" dirty="0">
                <a:sym typeface="+mn-ea"/>
              </a:rPr>
              <a:t>与</a:t>
            </a:r>
            <a:r>
              <a:rPr lang="en-US" altLang="zh-CN" sz="1600" dirty="0">
                <a:sym typeface="+mn-ea"/>
              </a:rPr>
              <a:t>HQC</a:t>
            </a:r>
            <a:r>
              <a:rPr lang="zh-CN" altLang="en-US" sz="1600" dirty="0">
                <a:sym typeface="+mn-ea"/>
              </a:rPr>
              <a:t>座谈，确定了生态环保优质农业投入品的评价范围及模式</a:t>
            </a:r>
            <a:endParaRPr lang="zh-CN" altLang="en-US" sz="1600" dirty="0">
              <a:sym typeface="+mn-ea"/>
            </a:endParaRPr>
          </a:p>
        </p:txBody>
      </p:sp>
      <p:sp>
        <p:nvSpPr>
          <p:cNvPr id="15" name="文本框 14"/>
          <p:cNvSpPr txBox="1"/>
          <p:nvPr/>
        </p:nvSpPr>
        <p:spPr>
          <a:xfrm>
            <a:off x="275590" y="2856230"/>
            <a:ext cx="5080000" cy="337185"/>
          </a:xfrm>
          <a:prstGeom prst="rect">
            <a:avLst/>
          </a:prstGeom>
          <a:noFill/>
          <a:ln w="12700" cmpd="sng">
            <a:noFill/>
            <a:prstDash val="sysDot"/>
          </a:ln>
        </p:spPr>
        <p:txBody>
          <a:bodyPr wrap="square" rtlCol="0">
            <a:spAutoFit/>
          </a:bodyPr>
          <a:p>
            <a:r>
              <a:rPr lang="zh-CN" altLang="zh-CN" sz="1600" dirty="0">
                <a:sym typeface="+mn-ea"/>
              </a:rPr>
              <a:t>农安中心召开生态环保优质农业投入品评价技术研讨会</a:t>
            </a:r>
            <a:endParaRPr lang="zh-CN" altLang="zh-CN" sz="1600" dirty="0">
              <a:sym typeface="+mn-ea"/>
            </a:endParaRPr>
          </a:p>
        </p:txBody>
      </p:sp>
      <p:sp>
        <p:nvSpPr>
          <p:cNvPr id="16" name="文本框 15"/>
          <p:cNvSpPr txBox="1"/>
          <p:nvPr/>
        </p:nvSpPr>
        <p:spPr>
          <a:xfrm>
            <a:off x="287655" y="3274695"/>
            <a:ext cx="4998085" cy="583565"/>
          </a:xfrm>
          <a:prstGeom prst="rect">
            <a:avLst/>
          </a:prstGeom>
          <a:noFill/>
          <a:ln w="12700" cmpd="sng">
            <a:noFill/>
            <a:prstDash val="sysDot"/>
          </a:ln>
        </p:spPr>
        <p:txBody>
          <a:bodyPr wrap="square" rtlCol="0">
            <a:spAutoFit/>
          </a:bodyPr>
          <a:p>
            <a:r>
              <a:rPr lang="zh-CN" altLang="zh-CN" sz="1600" dirty="0">
                <a:sym typeface="+mn-ea"/>
              </a:rPr>
              <a:t>农安中心组织农业部微生物肥料中心、</a:t>
            </a:r>
            <a:r>
              <a:rPr lang="en-US" altLang="zh-CN" sz="1600" dirty="0">
                <a:sym typeface="+mn-ea"/>
              </a:rPr>
              <a:t>HQC</a:t>
            </a:r>
            <a:r>
              <a:rPr lang="zh-CN" altLang="en-US" sz="1600" dirty="0">
                <a:sym typeface="+mn-ea"/>
              </a:rPr>
              <a:t>等机构对山东省部分肥料生产企业、基地进行实地调研。</a:t>
            </a:r>
            <a:endParaRPr lang="zh-CN" altLang="en-US" sz="1600" dirty="0">
              <a:sym typeface="+mn-ea"/>
            </a:endParaRPr>
          </a:p>
        </p:txBody>
      </p:sp>
      <p:cxnSp>
        <p:nvCxnSpPr>
          <p:cNvPr id="17" name="直接连接符 16"/>
          <p:cNvCxnSpPr/>
          <p:nvPr/>
        </p:nvCxnSpPr>
        <p:spPr>
          <a:xfrm flipV="1">
            <a:off x="197485" y="3926205"/>
            <a:ext cx="11504930" cy="18415"/>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8884920" y="3065780"/>
            <a:ext cx="1784350" cy="337185"/>
          </a:xfrm>
          <a:prstGeom prst="rect">
            <a:avLst/>
          </a:prstGeom>
          <a:noFill/>
          <a:ln w="12700" cmpd="sng">
            <a:noFill/>
            <a:prstDash val="sysDot"/>
          </a:ln>
        </p:spPr>
        <p:txBody>
          <a:bodyPr wrap="square" rtlCol="0">
            <a:spAutoFit/>
          </a:bodyPr>
          <a:p>
            <a:r>
              <a:rPr lang="zh-CN" altLang="en-US" sz="1600" b="1" dirty="0">
                <a:solidFill>
                  <a:srgbClr val="FF0000"/>
                </a:solidFill>
                <a:sym typeface="+mn-ea"/>
              </a:rPr>
              <a:t>工作筹备阶段</a:t>
            </a:r>
            <a:endParaRPr lang="zh-CN" altLang="en-US" sz="1600" b="1" dirty="0">
              <a:solidFill>
                <a:srgbClr val="FF0000"/>
              </a:solidFill>
              <a:sym typeface="+mn-ea"/>
            </a:endParaRPr>
          </a:p>
        </p:txBody>
      </p:sp>
      <p:sp>
        <p:nvSpPr>
          <p:cNvPr id="19" name="文本框 18"/>
          <p:cNvSpPr txBox="1"/>
          <p:nvPr/>
        </p:nvSpPr>
        <p:spPr>
          <a:xfrm>
            <a:off x="265430" y="4008755"/>
            <a:ext cx="5089525" cy="583565"/>
          </a:xfrm>
          <a:prstGeom prst="rect">
            <a:avLst/>
          </a:prstGeom>
          <a:noFill/>
          <a:ln w="12700" cmpd="sng">
            <a:noFill/>
            <a:prstDash val="sysDot"/>
          </a:ln>
        </p:spPr>
        <p:txBody>
          <a:bodyPr wrap="square" rtlCol="0">
            <a:spAutoFit/>
          </a:bodyPr>
          <a:p>
            <a:r>
              <a:rPr lang="zh-CN" altLang="zh-CN" sz="1600" dirty="0">
                <a:sym typeface="+mn-ea"/>
              </a:rPr>
              <a:t>农安中心安排相关评价机构开展相关课题研究，完善评价</a:t>
            </a:r>
            <a:r>
              <a:rPr lang="zh-CN" altLang="zh-CN" sz="1600" dirty="0">
                <a:sym typeface="+mn-ea"/>
              </a:rPr>
              <a:t>规范。</a:t>
            </a:r>
            <a:endParaRPr lang="zh-CN" altLang="zh-CN" sz="1600" dirty="0">
              <a:sym typeface="+mn-ea"/>
            </a:endParaRPr>
          </a:p>
        </p:txBody>
      </p:sp>
      <p:sp>
        <p:nvSpPr>
          <p:cNvPr id="20" name="文本框 19"/>
          <p:cNvSpPr txBox="1"/>
          <p:nvPr/>
        </p:nvSpPr>
        <p:spPr>
          <a:xfrm>
            <a:off x="6717665" y="4131945"/>
            <a:ext cx="1699895" cy="337185"/>
          </a:xfrm>
          <a:prstGeom prst="rect">
            <a:avLst/>
          </a:prstGeom>
          <a:noFill/>
          <a:ln w="12700" cmpd="sng">
            <a:noFill/>
            <a:prstDash val="sysDot"/>
          </a:ln>
        </p:spPr>
        <p:txBody>
          <a:bodyPr wrap="square" rtlCol="0">
            <a:spAutoFit/>
          </a:bodyPr>
          <a:p>
            <a:r>
              <a:rPr lang="en-US" sz="1600" dirty="0">
                <a:sym typeface="+mn-ea"/>
              </a:rPr>
              <a:t>2020</a:t>
            </a:r>
            <a:r>
              <a:rPr lang="zh-CN" altLang="en-US" sz="1600" dirty="0">
                <a:sym typeface="+mn-ea"/>
              </a:rPr>
              <a:t>年</a:t>
            </a:r>
            <a:r>
              <a:rPr lang="en-US" altLang="zh-CN" sz="1600" dirty="0">
                <a:sym typeface="+mn-ea"/>
              </a:rPr>
              <a:t>4</a:t>
            </a:r>
            <a:r>
              <a:rPr lang="zh-CN" altLang="en-US" sz="1600" dirty="0">
                <a:sym typeface="+mn-ea"/>
              </a:rPr>
              <a:t>月</a:t>
            </a:r>
            <a:endParaRPr lang="zh-CN" altLang="en-US" sz="1600" dirty="0">
              <a:sym typeface="+mn-ea"/>
            </a:endParaRPr>
          </a:p>
        </p:txBody>
      </p:sp>
      <p:sp>
        <p:nvSpPr>
          <p:cNvPr id="21" name="文本框 20"/>
          <p:cNvSpPr txBox="1"/>
          <p:nvPr/>
        </p:nvSpPr>
        <p:spPr>
          <a:xfrm>
            <a:off x="265430" y="4592320"/>
            <a:ext cx="4950460" cy="583565"/>
          </a:xfrm>
          <a:prstGeom prst="rect">
            <a:avLst/>
          </a:prstGeom>
          <a:noFill/>
          <a:ln w="12700" cmpd="sng">
            <a:noFill/>
            <a:prstDash val="sysDot"/>
          </a:ln>
        </p:spPr>
        <p:txBody>
          <a:bodyPr wrap="square" rtlCol="0">
            <a:spAutoFit/>
          </a:bodyPr>
          <a:p>
            <a:r>
              <a:rPr lang="zh-CN" altLang="zh-CN" sz="1600" dirty="0">
                <a:sym typeface="+mn-ea"/>
              </a:rPr>
              <a:t>农安中心组织</a:t>
            </a:r>
            <a:r>
              <a:rPr lang="zh-CN" altLang="zh-CN" sz="1600" dirty="0">
                <a:sym typeface="+mn-ea"/>
              </a:rPr>
              <a:t>生态环保优质农业投入品生产企业及示范基地申报工作</a:t>
            </a:r>
            <a:r>
              <a:rPr lang="zh-CN" altLang="zh-CN" sz="1600" dirty="0">
                <a:sym typeface="+mn-ea"/>
              </a:rPr>
              <a:t>。</a:t>
            </a:r>
            <a:endParaRPr lang="zh-CN" altLang="zh-CN" sz="1600" dirty="0">
              <a:sym typeface="+mn-ea"/>
            </a:endParaRPr>
          </a:p>
        </p:txBody>
      </p:sp>
      <p:sp>
        <p:nvSpPr>
          <p:cNvPr id="22" name="文本框 21"/>
          <p:cNvSpPr txBox="1"/>
          <p:nvPr/>
        </p:nvSpPr>
        <p:spPr>
          <a:xfrm>
            <a:off x="6717665" y="4715510"/>
            <a:ext cx="1699895" cy="337185"/>
          </a:xfrm>
          <a:prstGeom prst="rect">
            <a:avLst/>
          </a:prstGeom>
          <a:noFill/>
          <a:ln w="12700" cmpd="sng">
            <a:noFill/>
            <a:prstDash val="sysDot"/>
          </a:ln>
        </p:spPr>
        <p:txBody>
          <a:bodyPr wrap="square" rtlCol="0">
            <a:spAutoFit/>
          </a:bodyPr>
          <a:p>
            <a:r>
              <a:rPr lang="en-US" sz="1600" dirty="0">
                <a:sym typeface="+mn-ea"/>
              </a:rPr>
              <a:t>2020</a:t>
            </a:r>
            <a:r>
              <a:rPr lang="zh-CN" altLang="en-US" sz="1600" dirty="0">
                <a:sym typeface="+mn-ea"/>
              </a:rPr>
              <a:t>年</a:t>
            </a:r>
            <a:r>
              <a:rPr lang="en-US" altLang="zh-CN" sz="1600" dirty="0">
                <a:sym typeface="+mn-ea"/>
              </a:rPr>
              <a:t>8</a:t>
            </a:r>
            <a:r>
              <a:rPr lang="zh-CN" altLang="en-US" sz="1600" dirty="0">
                <a:sym typeface="+mn-ea"/>
              </a:rPr>
              <a:t>月</a:t>
            </a:r>
            <a:endParaRPr lang="zh-CN" altLang="en-US" sz="1600" dirty="0">
              <a:sym typeface="+mn-ea"/>
            </a:endParaRPr>
          </a:p>
        </p:txBody>
      </p:sp>
      <p:sp>
        <p:nvSpPr>
          <p:cNvPr id="23" name="文本框 22"/>
          <p:cNvSpPr txBox="1"/>
          <p:nvPr/>
        </p:nvSpPr>
        <p:spPr>
          <a:xfrm>
            <a:off x="265430" y="5249545"/>
            <a:ext cx="5090160" cy="583565"/>
          </a:xfrm>
          <a:prstGeom prst="rect">
            <a:avLst/>
          </a:prstGeom>
          <a:noFill/>
          <a:ln w="12700" cmpd="sng">
            <a:noFill/>
            <a:prstDash val="sysDot"/>
          </a:ln>
        </p:spPr>
        <p:txBody>
          <a:bodyPr wrap="square" rtlCol="0">
            <a:spAutoFit/>
          </a:bodyPr>
          <a:p>
            <a:r>
              <a:rPr lang="zh-CN" altLang="zh-CN" sz="1600" dirty="0">
                <a:sym typeface="+mn-ea"/>
              </a:rPr>
              <a:t>农安中心组织专家对申报材料进行专家审定，并对审定结果进行</a:t>
            </a:r>
            <a:r>
              <a:rPr lang="zh-CN" altLang="zh-CN" sz="1600" dirty="0">
                <a:sym typeface="+mn-ea"/>
              </a:rPr>
              <a:t>公示。</a:t>
            </a:r>
            <a:endParaRPr lang="zh-CN" altLang="zh-CN" sz="1600" dirty="0">
              <a:sym typeface="+mn-ea"/>
            </a:endParaRPr>
          </a:p>
        </p:txBody>
      </p:sp>
      <p:sp>
        <p:nvSpPr>
          <p:cNvPr id="24" name="文本框 23"/>
          <p:cNvSpPr txBox="1"/>
          <p:nvPr/>
        </p:nvSpPr>
        <p:spPr>
          <a:xfrm>
            <a:off x="6717665" y="5352415"/>
            <a:ext cx="1699895" cy="337185"/>
          </a:xfrm>
          <a:prstGeom prst="rect">
            <a:avLst/>
          </a:prstGeom>
          <a:noFill/>
          <a:ln w="12700" cmpd="sng">
            <a:noFill/>
            <a:prstDash val="sysDot"/>
          </a:ln>
        </p:spPr>
        <p:txBody>
          <a:bodyPr wrap="square" rtlCol="0">
            <a:spAutoFit/>
          </a:bodyPr>
          <a:p>
            <a:r>
              <a:rPr lang="en-US" sz="1600" dirty="0">
                <a:sym typeface="+mn-ea"/>
              </a:rPr>
              <a:t>2020</a:t>
            </a:r>
            <a:r>
              <a:rPr lang="zh-CN" altLang="en-US" sz="1600" dirty="0">
                <a:sym typeface="+mn-ea"/>
              </a:rPr>
              <a:t>年</a:t>
            </a:r>
            <a:r>
              <a:rPr lang="en-US" altLang="zh-CN" sz="1600" dirty="0">
                <a:sym typeface="+mn-ea"/>
              </a:rPr>
              <a:t>10</a:t>
            </a:r>
            <a:r>
              <a:rPr lang="zh-CN" altLang="en-US" sz="1600" dirty="0">
                <a:sym typeface="+mn-ea"/>
              </a:rPr>
              <a:t>月</a:t>
            </a:r>
            <a:endParaRPr lang="zh-CN" altLang="en-US" sz="1600" dirty="0">
              <a:sym typeface="+mn-ea"/>
            </a:endParaRPr>
          </a:p>
        </p:txBody>
      </p:sp>
      <p:sp>
        <p:nvSpPr>
          <p:cNvPr id="25" name="文本框 24"/>
          <p:cNvSpPr txBox="1"/>
          <p:nvPr/>
        </p:nvSpPr>
        <p:spPr>
          <a:xfrm>
            <a:off x="8884920" y="4715510"/>
            <a:ext cx="1784350" cy="337185"/>
          </a:xfrm>
          <a:prstGeom prst="rect">
            <a:avLst/>
          </a:prstGeom>
          <a:noFill/>
          <a:ln w="12700" cmpd="sng">
            <a:noFill/>
            <a:prstDash val="sysDot"/>
          </a:ln>
        </p:spPr>
        <p:txBody>
          <a:bodyPr wrap="square" rtlCol="0">
            <a:spAutoFit/>
          </a:bodyPr>
          <a:p>
            <a:r>
              <a:rPr lang="zh-CN" altLang="en-US" sz="1600" b="1" dirty="0">
                <a:solidFill>
                  <a:srgbClr val="FF0000"/>
                </a:solidFill>
                <a:sym typeface="+mn-ea"/>
              </a:rPr>
              <a:t>工作实施阶段</a:t>
            </a:r>
            <a:endParaRPr lang="zh-CN" altLang="en-US" sz="1600" b="1" dirty="0">
              <a:solidFill>
                <a:srgbClr val="FF0000"/>
              </a:solidFill>
              <a:sym typeface="+mn-ea"/>
            </a:endParaRPr>
          </a:p>
        </p:txBody>
      </p:sp>
      <p:cxnSp>
        <p:nvCxnSpPr>
          <p:cNvPr id="26" name="直接连接符 25"/>
          <p:cNvCxnSpPr/>
          <p:nvPr/>
        </p:nvCxnSpPr>
        <p:spPr>
          <a:xfrm flipV="1">
            <a:off x="197485" y="5862320"/>
            <a:ext cx="11504930" cy="18415"/>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229870" y="5950585"/>
            <a:ext cx="4438015" cy="337185"/>
          </a:xfrm>
          <a:prstGeom prst="rect">
            <a:avLst/>
          </a:prstGeom>
          <a:noFill/>
          <a:ln w="12700" cmpd="sng">
            <a:noFill/>
            <a:prstDash val="sysDot"/>
          </a:ln>
        </p:spPr>
        <p:txBody>
          <a:bodyPr wrap="square" rtlCol="0">
            <a:spAutoFit/>
          </a:bodyPr>
          <a:p>
            <a:r>
              <a:rPr lang="zh-CN" altLang="zh-CN" sz="1600" dirty="0">
                <a:sym typeface="+mn-ea"/>
              </a:rPr>
              <a:t>农安中心组织本次培训、发布</a:t>
            </a:r>
            <a:r>
              <a:rPr lang="zh-CN" altLang="zh-CN" sz="1600" dirty="0">
                <a:sym typeface="+mn-ea"/>
              </a:rPr>
              <a:t>会。</a:t>
            </a:r>
            <a:endParaRPr lang="zh-CN" altLang="zh-CN" sz="1600" dirty="0">
              <a:sym typeface="+mn-ea"/>
            </a:endParaRPr>
          </a:p>
        </p:txBody>
      </p:sp>
      <p:sp>
        <p:nvSpPr>
          <p:cNvPr id="29" name="文本框 28"/>
          <p:cNvSpPr txBox="1"/>
          <p:nvPr/>
        </p:nvSpPr>
        <p:spPr>
          <a:xfrm>
            <a:off x="6591935" y="5950585"/>
            <a:ext cx="1699895" cy="337185"/>
          </a:xfrm>
          <a:prstGeom prst="rect">
            <a:avLst/>
          </a:prstGeom>
          <a:noFill/>
          <a:ln w="12700" cmpd="sng">
            <a:noFill/>
            <a:prstDash val="sysDot"/>
          </a:ln>
        </p:spPr>
        <p:txBody>
          <a:bodyPr wrap="square" rtlCol="0">
            <a:spAutoFit/>
          </a:bodyPr>
          <a:p>
            <a:r>
              <a:rPr lang="en-US" sz="1600" dirty="0">
                <a:sym typeface="+mn-ea"/>
              </a:rPr>
              <a:t>2020</a:t>
            </a:r>
            <a:r>
              <a:rPr lang="zh-CN" altLang="en-US" sz="1600" dirty="0">
                <a:sym typeface="+mn-ea"/>
              </a:rPr>
              <a:t>年</a:t>
            </a:r>
            <a:r>
              <a:rPr lang="en-US" altLang="zh-CN" sz="1600" dirty="0">
                <a:sym typeface="+mn-ea"/>
              </a:rPr>
              <a:t>10</a:t>
            </a:r>
            <a:r>
              <a:rPr lang="zh-CN" altLang="en-US" sz="1600" dirty="0">
                <a:sym typeface="+mn-ea"/>
              </a:rPr>
              <a:t>月</a:t>
            </a:r>
            <a:endParaRPr lang="zh-CN" altLang="en-US" sz="1600" dirty="0">
              <a:sym typeface="+mn-ea"/>
            </a:endParaRPr>
          </a:p>
        </p:txBody>
      </p:sp>
      <p:sp>
        <p:nvSpPr>
          <p:cNvPr id="30" name="文本框 29"/>
          <p:cNvSpPr txBox="1"/>
          <p:nvPr/>
        </p:nvSpPr>
        <p:spPr>
          <a:xfrm>
            <a:off x="8759190" y="5950585"/>
            <a:ext cx="1784350" cy="337185"/>
          </a:xfrm>
          <a:prstGeom prst="rect">
            <a:avLst/>
          </a:prstGeom>
          <a:noFill/>
          <a:ln w="12700" cmpd="sng">
            <a:noFill/>
            <a:prstDash val="sysDot"/>
          </a:ln>
        </p:spPr>
        <p:txBody>
          <a:bodyPr wrap="square" rtlCol="0">
            <a:spAutoFit/>
          </a:bodyPr>
          <a:p>
            <a:r>
              <a:rPr lang="zh-CN" altLang="en-US" sz="1600" b="1" dirty="0">
                <a:solidFill>
                  <a:srgbClr val="FF0000"/>
                </a:solidFill>
                <a:sym typeface="+mn-ea"/>
              </a:rPr>
              <a:t>成果展示阶段</a:t>
            </a:r>
            <a:endParaRPr lang="zh-CN" altLang="en-US" sz="1600" b="1" dirty="0">
              <a:solidFill>
                <a:srgbClr val="FF0000"/>
              </a:solidFill>
              <a:sym typeface="+mn-ea"/>
            </a:endParaRPr>
          </a:p>
        </p:txBody>
      </p:sp>
      <p:pic>
        <p:nvPicPr>
          <p:cNvPr id="3" name="图片 13" descr="中化logo"/>
          <p:cNvPicPr>
            <a:picLocks noChangeAspect="1"/>
          </p:cNvPicPr>
          <p:nvPr/>
        </p:nvPicPr>
        <p:blipFill>
          <a:blip r:embed="rId1">
            <a:clrChange>
              <a:clrFrom>
                <a:srgbClr val="FFFFFF"/>
              </a:clrFrom>
              <a:clrTo>
                <a:srgbClr val="FFFFFF">
                  <a:alpha val="0"/>
                </a:srgbClr>
              </a:clrTo>
            </a:clrChange>
          </a:blip>
          <a:stretch>
            <a:fillRect/>
          </a:stretch>
        </p:blipFill>
        <p:spPr>
          <a:xfrm>
            <a:off x="10946765" y="6003925"/>
            <a:ext cx="1143000" cy="760095"/>
          </a:xfrm>
          <a:prstGeom prst="rect">
            <a:avLst/>
          </a:prstGeom>
          <a:noFill/>
          <a:ln w="9525">
            <a:noFill/>
          </a:ln>
        </p:spPr>
      </p:pic>
      <p:sp>
        <p:nvSpPr>
          <p:cNvPr id="27" name="矩形 26"/>
          <p:cNvSpPr/>
          <p:nvPr/>
        </p:nvSpPr>
        <p:spPr>
          <a:xfrm>
            <a:off x="0" y="6764020"/>
            <a:ext cx="361505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矩形 30"/>
          <p:cNvSpPr/>
          <p:nvPr/>
        </p:nvSpPr>
        <p:spPr>
          <a:xfrm>
            <a:off x="3662045" y="6764020"/>
            <a:ext cx="361505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2" name="矩形 31"/>
          <p:cNvSpPr/>
          <p:nvPr/>
        </p:nvSpPr>
        <p:spPr>
          <a:xfrm>
            <a:off x="7320280" y="6758940"/>
            <a:ext cx="361505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出自【趣你的PPT】(微信:qunideppt)：最优质的PPT资源库"/>
          <p:cNvSpPr txBox="1"/>
          <p:nvPr/>
        </p:nvSpPr>
        <p:spPr>
          <a:xfrm>
            <a:off x="755015" y="302260"/>
            <a:ext cx="3852545" cy="460375"/>
          </a:xfrm>
          <a:prstGeom prst="rect">
            <a:avLst/>
          </a:prstGeom>
          <a:noFill/>
        </p:spPr>
        <p:txBody>
          <a:bodyPr wrap="square" rtlCol="0">
            <a:spAutoFit/>
          </a:bodyPr>
          <a:lstStyle/>
          <a:p>
            <a:pPr marR="0" indent="0" defTabSz="914400" fontAlgn="auto">
              <a:lnSpc>
                <a:spcPct val="100000"/>
              </a:lnSpc>
              <a:spcBef>
                <a:spcPts val="0"/>
              </a:spcBef>
              <a:spcAft>
                <a:spcPts val="0"/>
              </a:spcAft>
              <a:buClrTx/>
              <a:buSzTx/>
              <a:buFontTx/>
              <a:buNone/>
              <a:defRPr/>
            </a:pPr>
            <a:r>
              <a:rPr kumimoji="0" lang="zh-CN" altLang="en-US" sz="2400" b="1" i="0" kern="1200" cap="none" spc="0" normalizeH="0" baseline="0" noProof="0" dirty="0">
                <a:solidFill>
                  <a:prstClr val="black"/>
                </a:solidFill>
                <a:latin typeface="微软雅黑" panose="020B0503020204020204" pitchFamily="34" charset="-122"/>
                <a:ea typeface="微软雅黑" panose="020B0503020204020204" pitchFamily="34" charset="-122"/>
                <a:cs typeface="+mn-cs"/>
              </a:rPr>
              <a:t>获批农业投入品评价中心</a:t>
            </a:r>
            <a:endParaRPr kumimoji="0" lang="zh-CN" altLang="en-US" sz="2400" b="1" i="0" kern="1200" cap="none" spc="0" normalizeH="0" baseline="0" noProof="0" dirty="0">
              <a:solidFill>
                <a:prstClr val="black"/>
              </a:solidFill>
              <a:latin typeface="微软雅黑" panose="020B0503020204020204" pitchFamily="34" charset="-122"/>
              <a:ea typeface="微软雅黑" panose="020B0503020204020204" pitchFamily="34" charset="-122"/>
              <a:cs typeface="+mn-cs"/>
            </a:endParaRPr>
          </a:p>
        </p:txBody>
      </p:sp>
      <p:sp>
        <p:nvSpPr>
          <p:cNvPr id="180" name="出自【趣你的PPT】(微信:qunideppt)：最优质的PPT资源库"/>
          <p:cNvSpPr/>
          <p:nvPr/>
        </p:nvSpPr>
        <p:spPr>
          <a:xfrm>
            <a:off x="355458" y="368872"/>
            <a:ext cx="328304" cy="328304"/>
          </a:xfrm>
          <a:custGeom>
            <a:avLst/>
            <a:gdLst/>
            <a:ahLst/>
            <a:cxnLst/>
            <a:rect l="0" t="0" r="0" b="0"/>
            <a:pathLst>
              <a:path w="120000" h="120000" extrusionOk="0">
                <a:moveTo>
                  <a:pt x="119718" y="118870"/>
                </a:moveTo>
                <a:cubicBezTo>
                  <a:pt x="119718" y="118870"/>
                  <a:pt x="119718" y="118870"/>
                  <a:pt x="119718" y="118588"/>
                </a:cubicBezTo>
                <a:cubicBezTo>
                  <a:pt x="119718" y="118588"/>
                  <a:pt x="119718" y="118588"/>
                  <a:pt x="119999" y="118305"/>
                </a:cubicBezTo>
                <a:cubicBezTo>
                  <a:pt x="119999" y="118305"/>
                  <a:pt x="119999" y="118305"/>
                  <a:pt x="119999" y="118305"/>
                </a:cubicBezTo>
                <a:cubicBezTo>
                  <a:pt x="119999" y="118023"/>
                  <a:pt x="119999" y="118023"/>
                  <a:pt x="119999" y="117741"/>
                </a:cubicBezTo>
                <a:cubicBezTo>
                  <a:pt x="119999" y="117741"/>
                  <a:pt x="119999" y="117741"/>
                  <a:pt x="119999" y="117741"/>
                </a:cubicBezTo>
                <a:cubicBezTo>
                  <a:pt x="119999" y="117741"/>
                  <a:pt x="119999" y="117458"/>
                  <a:pt x="119999" y="117458"/>
                </a:cubicBezTo>
                <a:cubicBezTo>
                  <a:pt x="119999" y="117458"/>
                  <a:pt x="119999" y="117458"/>
                  <a:pt x="119999" y="117176"/>
                </a:cubicBezTo>
                <a:cubicBezTo>
                  <a:pt x="119999" y="117176"/>
                  <a:pt x="119999" y="117176"/>
                  <a:pt x="119999" y="117176"/>
                </a:cubicBezTo>
                <a:cubicBezTo>
                  <a:pt x="119999" y="117176"/>
                  <a:pt x="119999" y="116894"/>
                  <a:pt x="119999" y="116894"/>
                </a:cubicBezTo>
                <a:cubicBezTo>
                  <a:pt x="119999" y="116894"/>
                  <a:pt x="119999" y="116611"/>
                  <a:pt x="119999" y="116611"/>
                </a:cubicBezTo>
                <a:cubicBezTo>
                  <a:pt x="119999" y="116611"/>
                  <a:pt x="119999" y="116611"/>
                  <a:pt x="119999" y="116611"/>
                </a:cubicBezTo>
                <a:cubicBezTo>
                  <a:pt x="108450" y="80470"/>
                  <a:pt x="108450" y="80470"/>
                  <a:pt x="108450" y="80470"/>
                </a:cubicBezTo>
                <a:cubicBezTo>
                  <a:pt x="108169" y="80188"/>
                  <a:pt x="107887" y="79905"/>
                  <a:pt x="107605" y="79623"/>
                </a:cubicBezTo>
                <a:cubicBezTo>
                  <a:pt x="44788" y="16376"/>
                  <a:pt x="44788" y="16376"/>
                  <a:pt x="44788" y="16376"/>
                </a:cubicBezTo>
                <a:cubicBezTo>
                  <a:pt x="44507" y="16094"/>
                  <a:pt x="44507" y="16094"/>
                  <a:pt x="44225" y="15811"/>
                </a:cubicBezTo>
                <a:cubicBezTo>
                  <a:pt x="30422" y="1976"/>
                  <a:pt x="30422" y="1976"/>
                  <a:pt x="30422" y="1976"/>
                </a:cubicBezTo>
                <a:cubicBezTo>
                  <a:pt x="29295" y="847"/>
                  <a:pt x="27605" y="0"/>
                  <a:pt x="25915" y="0"/>
                </a:cubicBezTo>
                <a:cubicBezTo>
                  <a:pt x="24225" y="0"/>
                  <a:pt x="22535" y="847"/>
                  <a:pt x="21126" y="1976"/>
                </a:cubicBezTo>
                <a:cubicBezTo>
                  <a:pt x="1971" y="21458"/>
                  <a:pt x="1971" y="21458"/>
                  <a:pt x="1971" y="21458"/>
                </a:cubicBezTo>
                <a:cubicBezTo>
                  <a:pt x="563" y="22588"/>
                  <a:pt x="0" y="24282"/>
                  <a:pt x="0" y="25976"/>
                </a:cubicBezTo>
                <a:cubicBezTo>
                  <a:pt x="0" y="27670"/>
                  <a:pt x="563" y="29364"/>
                  <a:pt x="1971" y="30776"/>
                </a:cubicBezTo>
                <a:cubicBezTo>
                  <a:pt x="15211" y="44047"/>
                  <a:pt x="15211" y="44047"/>
                  <a:pt x="15211" y="44047"/>
                </a:cubicBezTo>
                <a:cubicBezTo>
                  <a:pt x="15492" y="44329"/>
                  <a:pt x="15492" y="44329"/>
                  <a:pt x="15492" y="44611"/>
                </a:cubicBezTo>
                <a:cubicBezTo>
                  <a:pt x="78591" y="108141"/>
                  <a:pt x="78591" y="108141"/>
                  <a:pt x="78591" y="108141"/>
                </a:cubicBezTo>
                <a:cubicBezTo>
                  <a:pt x="78873" y="108423"/>
                  <a:pt x="79436" y="108705"/>
                  <a:pt x="79718" y="108705"/>
                </a:cubicBezTo>
                <a:cubicBezTo>
                  <a:pt x="99436" y="114635"/>
                  <a:pt x="99436" y="114635"/>
                  <a:pt x="99436" y="114635"/>
                </a:cubicBezTo>
                <a:cubicBezTo>
                  <a:pt x="2535" y="114635"/>
                  <a:pt x="2535" y="114635"/>
                  <a:pt x="2535" y="114635"/>
                </a:cubicBezTo>
                <a:cubicBezTo>
                  <a:pt x="1126" y="114635"/>
                  <a:pt x="0" y="115764"/>
                  <a:pt x="0" y="117176"/>
                </a:cubicBezTo>
                <a:cubicBezTo>
                  <a:pt x="0" y="118870"/>
                  <a:pt x="1126" y="120000"/>
                  <a:pt x="2535" y="120000"/>
                </a:cubicBezTo>
                <a:cubicBezTo>
                  <a:pt x="117464" y="120000"/>
                  <a:pt x="117464" y="120000"/>
                  <a:pt x="117464" y="120000"/>
                </a:cubicBezTo>
                <a:cubicBezTo>
                  <a:pt x="117464" y="120000"/>
                  <a:pt x="117464" y="120000"/>
                  <a:pt x="117464" y="120000"/>
                </a:cubicBezTo>
                <a:cubicBezTo>
                  <a:pt x="117746" y="120000"/>
                  <a:pt x="117746" y="120000"/>
                  <a:pt x="118028" y="120000"/>
                </a:cubicBezTo>
                <a:cubicBezTo>
                  <a:pt x="118028" y="120000"/>
                  <a:pt x="118309" y="119717"/>
                  <a:pt x="118591" y="119717"/>
                </a:cubicBezTo>
                <a:cubicBezTo>
                  <a:pt x="118591" y="119717"/>
                  <a:pt x="118591" y="119717"/>
                  <a:pt x="118591" y="119717"/>
                </a:cubicBezTo>
                <a:cubicBezTo>
                  <a:pt x="118591" y="119717"/>
                  <a:pt x="118873" y="119717"/>
                  <a:pt x="118873" y="119435"/>
                </a:cubicBezTo>
                <a:cubicBezTo>
                  <a:pt x="118873" y="119435"/>
                  <a:pt x="118873" y="119435"/>
                  <a:pt x="118873" y="119435"/>
                </a:cubicBezTo>
                <a:cubicBezTo>
                  <a:pt x="119154" y="119435"/>
                  <a:pt x="119154" y="119152"/>
                  <a:pt x="119436" y="119152"/>
                </a:cubicBezTo>
                <a:cubicBezTo>
                  <a:pt x="119436" y="119152"/>
                  <a:pt x="119436" y="119152"/>
                  <a:pt x="119436" y="119152"/>
                </a:cubicBezTo>
                <a:cubicBezTo>
                  <a:pt x="119436" y="119152"/>
                  <a:pt x="119436" y="118870"/>
                  <a:pt x="119718" y="118870"/>
                </a:cubicBezTo>
                <a:close/>
                <a:moveTo>
                  <a:pt x="113521" y="113223"/>
                </a:moveTo>
                <a:cubicBezTo>
                  <a:pt x="84225" y="104752"/>
                  <a:pt x="84225" y="104752"/>
                  <a:pt x="84225" y="104752"/>
                </a:cubicBezTo>
                <a:cubicBezTo>
                  <a:pt x="86197" y="97694"/>
                  <a:pt x="86197" y="97694"/>
                  <a:pt x="86197" y="97694"/>
                </a:cubicBezTo>
                <a:cubicBezTo>
                  <a:pt x="95211" y="97694"/>
                  <a:pt x="95211" y="97694"/>
                  <a:pt x="95211" y="97694"/>
                </a:cubicBezTo>
                <a:cubicBezTo>
                  <a:pt x="96901" y="97694"/>
                  <a:pt x="98028" y="96564"/>
                  <a:pt x="98028" y="95152"/>
                </a:cubicBezTo>
                <a:cubicBezTo>
                  <a:pt x="98028" y="85835"/>
                  <a:pt x="98028" y="85835"/>
                  <a:pt x="98028" y="85835"/>
                </a:cubicBezTo>
                <a:cubicBezTo>
                  <a:pt x="103943" y="84423"/>
                  <a:pt x="103943" y="84423"/>
                  <a:pt x="103943" y="84423"/>
                </a:cubicBezTo>
                <a:lnTo>
                  <a:pt x="113521" y="113223"/>
                </a:lnTo>
                <a:close/>
                <a:moveTo>
                  <a:pt x="42253" y="21458"/>
                </a:moveTo>
                <a:cubicBezTo>
                  <a:pt x="100563" y="79905"/>
                  <a:pt x="100563" y="79905"/>
                  <a:pt x="100563" y="79905"/>
                </a:cubicBezTo>
                <a:cubicBezTo>
                  <a:pt x="96056" y="81035"/>
                  <a:pt x="96056" y="81035"/>
                  <a:pt x="96056" y="81035"/>
                </a:cubicBezTo>
                <a:cubicBezTo>
                  <a:pt x="39718" y="24282"/>
                  <a:pt x="39718" y="24282"/>
                  <a:pt x="39718" y="24282"/>
                </a:cubicBezTo>
                <a:lnTo>
                  <a:pt x="42253" y="21458"/>
                </a:lnTo>
                <a:close/>
                <a:moveTo>
                  <a:pt x="35774" y="27952"/>
                </a:moveTo>
                <a:cubicBezTo>
                  <a:pt x="92676" y="84988"/>
                  <a:pt x="92676" y="84988"/>
                  <a:pt x="92676" y="84988"/>
                </a:cubicBezTo>
                <a:cubicBezTo>
                  <a:pt x="92676" y="92611"/>
                  <a:pt x="92676" y="92611"/>
                  <a:pt x="92676" y="92611"/>
                </a:cubicBezTo>
                <a:cubicBezTo>
                  <a:pt x="85352" y="92611"/>
                  <a:pt x="85352" y="92611"/>
                  <a:pt x="85352" y="92611"/>
                </a:cubicBezTo>
                <a:cubicBezTo>
                  <a:pt x="27887" y="35858"/>
                  <a:pt x="27887" y="35858"/>
                  <a:pt x="27887" y="35858"/>
                </a:cubicBezTo>
                <a:lnTo>
                  <a:pt x="35774" y="27952"/>
                </a:lnTo>
                <a:close/>
                <a:moveTo>
                  <a:pt x="5352" y="25976"/>
                </a:moveTo>
                <a:cubicBezTo>
                  <a:pt x="5352" y="25976"/>
                  <a:pt x="5352" y="25411"/>
                  <a:pt x="5633" y="25129"/>
                </a:cubicBezTo>
                <a:cubicBezTo>
                  <a:pt x="25070" y="5647"/>
                  <a:pt x="25070" y="5647"/>
                  <a:pt x="25070" y="5647"/>
                </a:cubicBezTo>
                <a:cubicBezTo>
                  <a:pt x="25352" y="5364"/>
                  <a:pt x="25633" y="5364"/>
                  <a:pt x="25915" y="5364"/>
                </a:cubicBezTo>
                <a:cubicBezTo>
                  <a:pt x="26197" y="5364"/>
                  <a:pt x="26478" y="5364"/>
                  <a:pt x="26760" y="5647"/>
                </a:cubicBezTo>
                <a:cubicBezTo>
                  <a:pt x="38591" y="17788"/>
                  <a:pt x="38591" y="17788"/>
                  <a:pt x="38591" y="17788"/>
                </a:cubicBezTo>
                <a:cubicBezTo>
                  <a:pt x="17464" y="38964"/>
                  <a:pt x="17464" y="38964"/>
                  <a:pt x="17464" y="38964"/>
                </a:cubicBezTo>
                <a:cubicBezTo>
                  <a:pt x="5633" y="26823"/>
                  <a:pt x="5633" y="26823"/>
                  <a:pt x="5633" y="26823"/>
                </a:cubicBezTo>
                <a:cubicBezTo>
                  <a:pt x="5352" y="26541"/>
                  <a:pt x="5352" y="26258"/>
                  <a:pt x="5352" y="25976"/>
                </a:cubicBezTo>
                <a:close/>
                <a:moveTo>
                  <a:pt x="24225" y="39529"/>
                </a:moveTo>
                <a:cubicBezTo>
                  <a:pt x="81408" y="96000"/>
                  <a:pt x="81408" y="96000"/>
                  <a:pt x="81408" y="96000"/>
                </a:cubicBezTo>
                <a:cubicBezTo>
                  <a:pt x="79718" y="101647"/>
                  <a:pt x="79718" y="101647"/>
                  <a:pt x="79718" y="101647"/>
                </a:cubicBezTo>
                <a:cubicBezTo>
                  <a:pt x="21126" y="42635"/>
                  <a:pt x="21126" y="42635"/>
                  <a:pt x="21126" y="42635"/>
                </a:cubicBezTo>
                <a:lnTo>
                  <a:pt x="24225" y="39529"/>
                </a:lnTo>
                <a:close/>
              </a:path>
            </a:pathLst>
          </a:custGeom>
          <a:solidFill>
            <a:schemeClr val="tx1"/>
          </a:solidFill>
          <a:ln>
            <a:noFill/>
          </a:ln>
        </p:spPr>
        <p:txBody>
          <a:bodyPr lIns="121900" tIns="60933" rIns="121900" bIns="60933" anchor="t" anchorCtr="0">
            <a:noAutofit/>
          </a:bodyPr>
          <a:lstStyle/>
          <a:p>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 name="出自【趣你的PPT】(微信:qunideppt)：最优质的PPT资源库"/>
          <p:cNvSpPr txBox="1"/>
          <p:nvPr/>
        </p:nvSpPr>
        <p:spPr>
          <a:xfrm>
            <a:off x="3566795" y="5314950"/>
            <a:ext cx="5313045" cy="460375"/>
          </a:xfrm>
          <a:prstGeom prst="rect">
            <a:avLst/>
          </a:prstGeom>
          <a:noFill/>
        </p:spPr>
        <p:txBody>
          <a:bodyPr wrap="square" rtlCol="0">
            <a:spAutoFit/>
          </a:bodyPr>
          <a:lstStyle/>
          <a:p>
            <a:pPr marR="0" indent="0" defTabSz="914400" fontAlgn="auto">
              <a:lnSpc>
                <a:spcPct val="100000"/>
              </a:lnSpc>
              <a:spcBef>
                <a:spcPts val="0"/>
              </a:spcBef>
              <a:spcAft>
                <a:spcPts val="0"/>
              </a:spcAft>
              <a:buClrTx/>
              <a:buSzTx/>
              <a:buFontTx/>
              <a:buNone/>
              <a:defRPr/>
            </a:pPr>
            <a:r>
              <a:rPr kumimoji="0" lang="zh-CN" altLang="en-US" sz="2400" b="1" i="0" kern="1200" cap="none" spc="0" normalizeH="0" baseline="0" noProof="0" dirty="0">
                <a:solidFill>
                  <a:prstClr val="black"/>
                </a:solidFill>
                <a:latin typeface="微软雅黑" panose="020B0503020204020204" pitchFamily="34" charset="-122"/>
                <a:ea typeface="微软雅黑" panose="020B0503020204020204" pitchFamily="34" charset="-122"/>
                <a:cs typeface="+mn-cs"/>
              </a:rPr>
              <a:t>全国统一编号：</a:t>
            </a:r>
            <a:r>
              <a:rPr kumimoji="0" lang="en-US" altLang="zh-CN" sz="2400" b="1" i="0" kern="1200" cap="none" spc="0" normalizeH="0" baseline="0" noProof="0" dirty="0">
                <a:solidFill>
                  <a:prstClr val="black"/>
                </a:solidFill>
                <a:latin typeface="微软雅黑" panose="020B0503020204020204" pitchFamily="34" charset="-122"/>
                <a:ea typeface="微软雅黑" panose="020B0503020204020204" pitchFamily="34" charset="-122"/>
                <a:cs typeface="+mn-cs"/>
              </a:rPr>
              <a:t>CAQS-TRP-001</a:t>
            </a:r>
            <a:endParaRPr kumimoji="0" lang="en-US" altLang="zh-CN" sz="2400" b="1" i="0" kern="1200" cap="none" spc="0" normalizeH="0" baseline="0" noProof="0" dirty="0">
              <a:solidFill>
                <a:prstClr val="black"/>
              </a:solidFill>
              <a:latin typeface="微软雅黑" panose="020B0503020204020204" pitchFamily="34" charset="-122"/>
              <a:ea typeface="微软雅黑" panose="020B0503020204020204" pitchFamily="34" charset="-122"/>
              <a:cs typeface="+mn-cs"/>
            </a:endParaRPr>
          </a:p>
        </p:txBody>
      </p:sp>
      <p:sp>
        <p:nvSpPr>
          <p:cNvPr id="6" name="出自【趣你的PPT】(微信:qunideppt)：最优质的PPT资源库"/>
          <p:cNvSpPr txBox="1"/>
          <p:nvPr/>
        </p:nvSpPr>
        <p:spPr>
          <a:xfrm>
            <a:off x="1344930" y="1290320"/>
            <a:ext cx="9389745" cy="521970"/>
          </a:xfrm>
          <a:prstGeom prst="rect">
            <a:avLst/>
          </a:prstGeom>
          <a:noFill/>
        </p:spPr>
        <p:txBody>
          <a:bodyPr wrap="square" rtlCol="0">
            <a:spAutoFit/>
          </a:bodyPr>
          <a:lstStyle/>
          <a:p>
            <a:pPr marR="0" indent="0" defTabSz="914400" fontAlgn="auto">
              <a:lnSpc>
                <a:spcPct val="100000"/>
              </a:lnSpc>
              <a:spcBef>
                <a:spcPts val="0"/>
              </a:spcBef>
              <a:spcAft>
                <a:spcPts val="0"/>
              </a:spcAft>
              <a:buClrTx/>
              <a:buSzTx/>
              <a:buFontTx/>
              <a:buNone/>
              <a:defRPr/>
            </a:pPr>
            <a:r>
              <a:rPr kumimoji="0" lang="zh-CN" altLang="en-US" sz="2800" b="1" i="0" kern="1200" cap="none" spc="0" normalizeH="0" baseline="0" noProof="0" dirty="0">
                <a:solidFill>
                  <a:srgbClr val="00B050"/>
                </a:solidFill>
                <a:latin typeface="微软雅黑" panose="020B0503020204020204" pitchFamily="34" charset="-122"/>
                <a:ea typeface="微软雅黑" panose="020B0503020204020204" pitchFamily="34" charset="-122"/>
                <a:cs typeface="+mn-cs"/>
              </a:rPr>
              <a:t>全国生态环保优质农业投入品（化工产品）评价技术中心</a:t>
            </a:r>
            <a:endParaRPr kumimoji="0" lang="zh-CN" altLang="en-US" sz="2800" b="1" i="0" kern="1200" cap="none" spc="0" normalizeH="0" baseline="0" noProof="0" dirty="0">
              <a:solidFill>
                <a:srgbClr val="00B050"/>
              </a:solidFill>
              <a:latin typeface="微软雅黑" panose="020B0503020204020204" pitchFamily="34" charset="-122"/>
              <a:ea typeface="微软雅黑" panose="020B0503020204020204" pitchFamily="34" charset="-122"/>
              <a:cs typeface="+mn-cs"/>
            </a:endParaRPr>
          </a:p>
        </p:txBody>
      </p:sp>
      <p:sp>
        <p:nvSpPr>
          <p:cNvPr id="7" name="圆角矩形 6"/>
          <p:cNvSpPr/>
          <p:nvPr/>
        </p:nvSpPr>
        <p:spPr>
          <a:xfrm>
            <a:off x="2284730" y="2630805"/>
            <a:ext cx="1460500" cy="51498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技术评价</a:t>
            </a:r>
            <a:endParaRPr lang="zh-CN" altLang="en-US" b="1"/>
          </a:p>
        </p:txBody>
      </p:sp>
      <p:sp>
        <p:nvSpPr>
          <p:cNvPr id="9" name="圆角矩形 8"/>
          <p:cNvSpPr/>
          <p:nvPr/>
        </p:nvSpPr>
        <p:spPr>
          <a:xfrm>
            <a:off x="2284730" y="3346450"/>
            <a:ext cx="1460500" cy="51498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技术研发</a:t>
            </a:r>
            <a:endParaRPr lang="zh-CN" altLang="en-US" b="1"/>
          </a:p>
        </p:txBody>
      </p:sp>
      <p:sp>
        <p:nvSpPr>
          <p:cNvPr id="10" name="圆角矩形 9"/>
          <p:cNvSpPr/>
          <p:nvPr/>
        </p:nvSpPr>
        <p:spPr>
          <a:xfrm>
            <a:off x="2278380" y="4077970"/>
            <a:ext cx="1460500" cy="51498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技术服务</a:t>
            </a:r>
            <a:endParaRPr lang="zh-CN" altLang="en-US" b="1"/>
          </a:p>
        </p:txBody>
      </p:sp>
      <p:sp>
        <p:nvSpPr>
          <p:cNvPr id="11" name="圆角矩形 10"/>
          <p:cNvSpPr/>
          <p:nvPr/>
        </p:nvSpPr>
        <p:spPr>
          <a:xfrm>
            <a:off x="8124190" y="2630805"/>
            <a:ext cx="1460500" cy="51498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技术培训</a:t>
            </a:r>
            <a:endParaRPr lang="zh-CN" altLang="en-US" b="1"/>
          </a:p>
        </p:txBody>
      </p:sp>
      <p:sp>
        <p:nvSpPr>
          <p:cNvPr id="12" name="圆角矩形 11"/>
          <p:cNvSpPr/>
          <p:nvPr/>
        </p:nvSpPr>
        <p:spPr>
          <a:xfrm>
            <a:off x="8124190" y="3346450"/>
            <a:ext cx="1460500" cy="51498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技术咨询</a:t>
            </a:r>
            <a:endParaRPr lang="zh-CN" altLang="en-US" b="1"/>
          </a:p>
        </p:txBody>
      </p:sp>
      <p:sp>
        <p:nvSpPr>
          <p:cNvPr id="13" name="圆角矩形 12"/>
          <p:cNvSpPr/>
          <p:nvPr/>
        </p:nvSpPr>
        <p:spPr>
          <a:xfrm>
            <a:off x="8117840" y="4077970"/>
            <a:ext cx="1460500" cy="51498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生产指导</a:t>
            </a:r>
            <a:endParaRPr lang="zh-CN" altLang="en-US" b="1"/>
          </a:p>
        </p:txBody>
      </p:sp>
      <p:pic>
        <p:nvPicPr>
          <p:cNvPr id="1073742914" name="图片 1073742913" descr="3004a31b5ec0f14fc58d6fe5d420c0b"/>
          <p:cNvPicPr>
            <a:picLocks noChangeAspect="1"/>
          </p:cNvPicPr>
          <p:nvPr/>
        </p:nvPicPr>
        <p:blipFill>
          <a:blip r:embed="rId1"/>
          <a:stretch>
            <a:fillRect/>
          </a:stretch>
        </p:blipFill>
        <p:spPr>
          <a:xfrm>
            <a:off x="4385310" y="2493010"/>
            <a:ext cx="3308985" cy="2221865"/>
          </a:xfrm>
          <a:prstGeom prst="rect">
            <a:avLst/>
          </a:prstGeom>
          <a:noFill/>
          <a:ln w="9525">
            <a:noFill/>
          </a:ln>
        </p:spPr>
      </p:pic>
      <p:pic>
        <p:nvPicPr>
          <p:cNvPr id="4" name="图片 13" descr="中化logo"/>
          <p:cNvPicPr>
            <a:picLocks noChangeAspect="1"/>
          </p:cNvPicPr>
          <p:nvPr/>
        </p:nvPicPr>
        <p:blipFill>
          <a:blip r:embed="rId2">
            <a:clrChange>
              <a:clrFrom>
                <a:srgbClr val="FFFFFF"/>
              </a:clrFrom>
              <a:clrTo>
                <a:srgbClr val="FFFFFF">
                  <a:alpha val="0"/>
                </a:srgbClr>
              </a:clrTo>
            </a:clrChange>
          </a:blip>
          <a:stretch>
            <a:fillRect/>
          </a:stretch>
        </p:blipFill>
        <p:spPr>
          <a:xfrm>
            <a:off x="10946765" y="6003925"/>
            <a:ext cx="1143000" cy="760095"/>
          </a:xfrm>
          <a:prstGeom prst="rect">
            <a:avLst/>
          </a:prstGeom>
          <a:noFill/>
          <a:ln w="9525">
            <a:noFill/>
          </a:ln>
        </p:spPr>
      </p:pic>
      <p:sp>
        <p:nvSpPr>
          <p:cNvPr id="8" name="矩形 7"/>
          <p:cNvSpPr/>
          <p:nvPr/>
        </p:nvSpPr>
        <p:spPr>
          <a:xfrm>
            <a:off x="0" y="6764020"/>
            <a:ext cx="361505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3662045" y="6764020"/>
            <a:ext cx="361505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矩形 14"/>
          <p:cNvSpPr/>
          <p:nvPr/>
        </p:nvSpPr>
        <p:spPr>
          <a:xfrm>
            <a:off x="7320280" y="6758940"/>
            <a:ext cx="361505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矩形 15"/>
          <p:cNvSpPr/>
          <p:nvPr/>
        </p:nvSpPr>
        <p:spPr>
          <a:xfrm flipV="1">
            <a:off x="8280400" y="494030"/>
            <a:ext cx="167957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矩形 16"/>
          <p:cNvSpPr/>
          <p:nvPr/>
        </p:nvSpPr>
        <p:spPr>
          <a:xfrm flipV="1">
            <a:off x="6185535" y="500380"/>
            <a:ext cx="189039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矩形 17"/>
          <p:cNvSpPr/>
          <p:nvPr/>
        </p:nvSpPr>
        <p:spPr>
          <a:xfrm flipV="1">
            <a:off x="4387850" y="494030"/>
            <a:ext cx="162115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1"/>
          <a:srcRect/>
          <a:stretch>
            <a:fillRect/>
          </a:stretch>
        </p:blipFill>
        <p:spPr bwMode="auto">
          <a:xfrm>
            <a:off x="2133600" y="1638300"/>
            <a:ext cx="3737818" cy="38989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2"/>
          <a:srcRect/>
          <a:stretch>
            <a:fillRect/>
          </a:stretch>
        </p:blipFill>
        <p:spPr bwMode="auto">
          <a:xfrm>
            <a:off x="6108700" y="1738313"/>
            <a:ext cx="3987800" cy="3875087"/>
          </a:xfrm>
          <a:prstGeom prst="rect">
            <a:avLst/>
          </a:prstGeom>
          <a:noFill/>
          <a:ln w="9525">
            <a:noFill/>
            <a:miter lim="800000"/>
            <a:headEnd/>
            <a:tailEnd/>
          </a:ln>
          <a:effectLst/>
        </p:spPr>
      </p:pic>
      <p:sp>
        <p:nvSpPr>
          <p:cNvPr id="6" name="TextBox 5"/>
          <p:cNvSpPr txBox="1"/>
          <p:nvPr/>
        </p:nvSpPr>
        <p:spPr>
          <a:xfrm>
            <a:off x="1841500" y="1054100"/>
            <a:ext cx="8802410" cy="461665"/>
          </a:xfrm>
          <a:prstGeom prst="rect">
            <a:avLst/>
          </a:prstGeom>
          <a:noFill/>
        </p:spPr>
        <p:txBody>
          <a:bodyPr wrap="none" rtlCol="0">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课题项目：生态环保优质肥料生产试点评价技术规范研制与试点</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 name="出自【趣你的PPT】(微信:qunideppt)：最优质的PPT资源库"/>
          <p:cNvSpPr txBox="1"/>
          <p:nvPr/>
        </p:nvSpPr>
        <p:spPr>
          <a:xfrm>
            <a:off x="755201" y="302192"/>
            <a:ext cx="2336341"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承担课题</a:t>
            </a: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 name="出自【趣你的PPT】(微信:qunideppt)：最优质的PPT资源库"/>
          <p:cNvSpPr/>
          <p:nvPr/>
        </p:nvSpPr>
        <p:spPr>
          <a:xfrm>
            <a:off x="355458" y="368872"/>
            <a:ext cx="328304" cy="328304"/>
          </a:xfrm>
          <a:custGeom>
            <a:avLst/>
            <a:gdLst/>
            <a:ahLst/>
            <a:cxnLst/>
            <a:rect l="0" t="0" r="0" b="0"/>
            <a:pathLst>
              <a:path w="120000" h="120000" extrusionOk="0">
                <a:moveTo>
                  <a:pt x="119718" y="118870"/>
                </a:moveTo>
                <a:cubicBezTo>
                  <a:pt x="119718" y="118870"/>
                  <a:pt x="119718" y="118870"/>
                  <a:pt x="119718" y="118588"/>
                </a:cubicBezTo>
                <a:cubicBezTo>
                  <a:pt x="119718" y="118588"/>
                  <a:pt x="119718" y="118588"/>
                  <a:pt x="119999" y="118305"/>
                </a:cubicBezTo>
                <a:cubicBezTo>
                  <a:pt x="119999" y="118305"/>
                  <a:pt x="119999" y="118305"/>
                  <a:pt x="119999" y="118305"/>
                </a:cubicBezTo>
                <a:cubicBezTo>
                  <a:pt x="119999" y="118023"/>
                  <a:pt x="119999" y="118023"/>
                  <a:pt x="119999" y="117741"/>
                </a:cubicBezTo>
                <a:cubicBezTo>
                  <a:pt x="119999" y="117741"/>
                  <a:pt x="119999" y="117741"/>
                  <a:pt x="119999" y="117741"/>
                </a:cubicBezTo>
                <a:cubicBezTo>
                  <a:pt x="119999" y="117741"/>
                  <a:pt x="119999" y="117458"/>
                  <a:pt x="119999" y="117458"/>
                </a:cubicBezTo>
                <a:cubicBezTo>
                  <a:pt x="119999" y="117458"/>
                  <a:pt x="119999" y="117458"/>
                  <a:pt x="119999" y="117176"/>
                </a:cubicBezTo>
                <a:cubicBezTo>
                  <a:pt x="119999" y="117176"/>
                  <a:pt x="119999" y="117176"/>
                  <a:pt x="119999" y="117176"/>
                </a:cubicBezTo>
                <a:cubicBezTo>
                  <a:pt x="119999" y="117176"/>
                  <a:pt x="119999" y="116894"/>
                  <a:pt x="119999" y="116894"/>
                </a:cubicBezTo>
                <a:cubicBezTo>
                  <a:pt x="119999" y="116894"/>
                  <a:pt x="119999" y="116611"/>
                  <a:pt x="119999" y="116611"/>
                </a:cubicBezTo>
                <a:cubicBezTo>
                  <a:pt x="119999" y="116611"/>
                  <a:pt x="119999" y="116611"/>
                  <a:pt x="119999" y="116611"/>
                </a:cubicBezTo>
                <a:cubicBezTo>
                  <a:pt x="108450" y="80470"/>
                  <a:pt x="108450" y="80470"/>
                  <a:pt x="108450" y="80470"/>
                </a:cubicBezTo>
                <a:cubicBezTo>
                  <a:pt x="108169" y="80188"/>
                  <a:pt x="107887" y="79905"/>
                  <a:pt x="107605" y="79623"/>
                </a:cubicBezTo>
                <a:cubicBezTo>
                  <a:pt x="44788" y="16376"/>
                  <a:pt x="44788" y="16376"/>
                  <a:pt x="44788" y="16376"/>
                </a:cubicBezTo>
                <a:cubicBezTo>
                  <a:pt x="44507" y="16094"/>
                  <a:pt x="44507" y="16094"/>
                  <a:pt x="44225" y="15811"/>
                </a:cubicBezTo>
                <a:cubicBezTo>
                  <a:pt x="30422" y="1976"/>
                  <a:pt x="30422" y="1976"/>
                  <a:pt x="30422" y="1976"/>
                </a:cubicBezTo>
                <a:cubicBezTo>
                  <a:pt x="29295" y="847"/>
                  <a:pt x="27605" y="0"/>
                  <a:pt x="25915" y="0"/>
                </a:cubicBezTo>
                <a:cubicBezTo>
                  <a:pt x="24225" y="0"/>
                  <a:pt x="22535" y="847"/>
                  <a:pt x="21126" y="1976"/>
                </a:cubicBezTo>
                <a:cubicBezTo>
                  <a:pt x="1971" y="21458"/>
                  <a:pt x="1971" y="21458"/>
                  <a:pt x="1971" y="21458"/>
                </a:cubicBezTo>
                <a:cubicBezTo>
                  <a:pt x="563" y="22588"/>
                  <a:pt x="0" y="24282"/>
                  <a:pt x="0" y="25976"/>
                </a:cubicBezTo>
                <a:cubicBezTo>
                  <a:pt x="0" y="27670"/>
                  <a:pt x="563" y="29364"/>
                  <a:pt x="1971" y="30776"/>
                </a:cubicBezTo>
                <a:cubicBezTo>
                  <a:pt x="15211" y="44047"/>
                  <a:pt x="15211" y="44047"/>
                  <a:pt x="15211" y="44047"/>
                </a:cubicBezTo>
                <a:cubicBezTo>
                  <a:pt x="15492" y="44329"/>
                  <a:pt x="15492" y="44329"/>
                  <a:pt x="15492" y="44611"/>
                </a:cubicBezTo>
                <a:cubicBezTo>
                  <a:pt x="78591" y="108141"/>
                  <a:pt x="78591" y="108141"/>
                  <a:pt x="78591" y="108141"/>
                </a:cubicBezTo>
                <a:cubicBezTo>
                  <a:pt x="78873" y="108423"/>
                  <a:pt x="79436" y="108705"/>
                  <a:pt x="79718" y="108705"/>
                </a:cubicBezTo>
                <a:cubicBezTo>
                  <a:pt x="99436" y="114635"/>
                  <a:pt x="99436" y="114635"/>
                  <a:pt x="99436" y="114635"/>
                </a:cubicBezTo>
                <a:cubicBezTo>
                  <a:pt x="2535" y="114635"/>
                  <a:pt x="2535" y="114635"/>
                  <a:pt x="2535" y="114635"/>
                </a:cubicBezTo>
                <a:cubicBezTo>
                  <a:pt x="1126" y="114635"/>
                  <a:pt x="0" y="115764"/>
                  <a:pt x="0" y="117176"/>
                </a:cubicBezTo>
                <a:cubicBezTo>
                  <a:pt x="0" y="118870"/>
                  <a:pt x="1126" y="120000"/>
                  <a:pt x="2535" y="120000"/>
                </a:cubicBezTo>
                <a:cubicBezTo>
                  <a:pt x="117464" y="120000"/>
                  <a:pt x="117464" y="120000"/>
                  <a:pt x="117464" y="120000"/>
                </a:cubicBezTo>
                <a:cubicBezTo>
                  <a:pt x="117464" y="120000"/>
                  <a:pt x="117464" y="120000"/>
                  <a:pt x="117464" y="120000"/>
                </a:cubicBezTo>
                <a:cubicBezTo>
                  <a:pt x="117746" y="120000"/>
                  <a:pt x="117746" y="120000"/>
                  <a:pt x="118028" y="120000"/>
                </a:cubicBezTo>
                <a:cubicBezTo>
                  <a:pt x="118028" y="120000"/>
                  <a:pt x="118309" y="119717"/>
                  <a:pt x="118591" y="119717"/>
                </a:cubicBezTo>
                <a:cubicBezTo>
                  <a:pt x="118591" y="119717"/>
                  <a:pt x="118591" y="119717"/>
                  <a:pt x="118591" y="119717"/>
                </a:cubicBezTo>
                <a:cubicBezTo>
                  <a:pt x="118591" y="119717"/>
                  <a:pt x="118873" y="119717"/>
                  <a:pt x="118873" y="119435"/>
                </a:cubicBezTo>
                <a:cubicBezTo>
                  <a:pt x="118873" y="119435"/>
                  <a:pt x="118873" y="119435"/>
                  <a:pt x="118873" y="119435"/>
                </a:cubicBezTo>
                <a:cubicBezTo>
                  <a:pt x="119154" y="119435"/>
                  <a:pt x="119154" y="119152"/>
                  <a:pt x="119436" y="119152"/>
                </a:cubicBezTo>
                <a:cubicBezTo>
                  <a:pt x="119436" y="119152"/>
                  <a:pt x="119436" y="119152"/>
                  <a:pt x="119436" y="119152"/>
                </a:cubicBezTo>
                <a:cubicBezTo>
                  <a:pt x="119436" y="119152"/>
                  <a:pt x="119436" y="118870"/>
                  <a:pt x="119718" y="118870"/>
                </a:cubicBezTo>
                <a:close/>
                <a:moveTo>
                  <a:pt x="113521" y="113223"/>
                </a:moveTo>
                <a:cubicBezTo>
                  <a:pt x="84225" y="104752"/>
                  <a:pt x="84225" y="104752"/>
                  <a:pt x="84225" y="104752"/>
                </a:cubicBezTo>
                <a:cubicBezTo>
                  <a:pt x="86197" y="97694"/>
                  <a:pt x="86197" y="97694"/>
                  <a:pt x="86197" y="97694"/>
                </a:cubicBezTo>
                <a:cubicBezTo>
                  <a:pt x="95211" y="97694"/>
                  <a:pt x="95211" y="97694"/>
                  <a:pt x="95211" y="97694"/>
                </a:cubicBezTo>
                <a:cubicBezTo>
                  <a:pt x="96901" y="97694"/>
                  <a:pt x="98028" y="96564"/>
                  <a:pt x="98028" y="95152"/>
                </a:cubicBezTo>
                <a:cubicBezTo>
                  <a:pt x="98028" y="85835"/>
                  <a:pt x="98028" y="85835"/>
                  <a:pt x="98028" y="85835"/>
                </a:cubicBezTo>
                <a:cubicBezTo>
                  <a:pt x="103943" y="84423"/>
                  <a:pt x="103943" y="84423"/>
                  <a:pt x="103943" y="84423"/>
                </a:cubicBezTo>
                <a:lnTo>
                  <a:pt x="113521" y="113223"/>
                </a:lnTo>
                <a:close/>
                <a:moveTo>
                  <a:pt x="42253" y="21458"/>
                </a:moveTo>
                <a:cubicBezTo>
                  <a:pt x="100563" y="79905"/>
                  <a:pt x="100563" y="79905"/>
                  <a:pt x="100563" y="79905"/>
                </a:cubicBezTo>
                <a:cubicBezTo>
                  <a:pt x="96056" y="81035"/>
                  <a:pt x="96056" y="81035"/>
                  <a:pt x="96056" y="81035"/>
                </a:cubicBezTo>
                <a:cubicBezTo>
                  <a:pt x="39718" y="24282"/>
                  <a:pt x="39718" y="24282"/>
                  <a:pt x="39718" y="24282"/>
                </a:cubicBezTo>
                <a:lnTo>
                  <a:pt x="42253" y="21458"/>
                </a:lnTo>
                <a:close/>
                <a:moveTo>
                  <a:pt x="35774" y="27952"/>
                </a:moveTo>
                <a:cubicBezTo>
                  <a:pt x="92676" y="84988"/>
                  <a:pt x="92676" y="84988"/>
                  <a:pt x="92676" y="84988"/>
                </a:cubicBezTo>
                <a:cubicBezTo>
                  <a:pt x="92676" y="92611"/>
                  <a:pt x="92676" y="92611"/>
                  <a:pt x="92676" y="92611"/>
                </a:cubicBezTo>
                <a:cubicBezTo>
                  <a:pt x="85352" y="92611"/>
                  <a:pt x="85352" y="92611"/>
                  <a:pt x="85352" y="92611"/>
                </a:cubicBezTo>
                <a:cubicBezTo>
                  <a:pt x="27887" y="35858"/>
                  <a:pt x="27887" y="35858"/>
                  <a:pt x="27887" y="35858"/>
                </a:cubicBezTo>
                <a:lnTo>
                  <a:pt x="35774" y="27952"/>
                </a:lnTo>
                <a:close/>
                <a:moveTo>
                  <a:pt x="5352" y="25976"/>
                </a:moveTo>
                <a:cubicBezTo>
                  <a:pt x="5352" y="25976"/>
                  <a:pt x="5352" y="25411"/>
                  <a:pt x="5633" y="25129"/>
                </a:cubicBezTo>
                <a:cubicBezTo>
                  <a:pt x="25070" y="5647"/>
                  <a:pt x="25070" y="5647"/>
                  <a:pt x="25070" y="5647"/>
                </a:cubicBezTo>
                <a:cubicBezTo>
                  <a:pt x="25352" y="5364"/>
                  <a:pt x="25633" y="5364"/>
                  <a:pt x="25915" y="5364"/>
                </a:cubicBezTo>
                <a:cubicBezTo>
                  <a:pt x="26197" y="5364"/>
                  <a:pt x="26478" y="5364"/>
                  <a:pt x="26760" y="5647"/>
                </a:cubicBezTo>
                <a:cubicBezTo>
                  <a:pt x="38591" y="17788"/>
                  <a:pt x="38591" y="17788"/>
                  <a:pt x="38591" y="17788"/>
                </a:cubicBezTo>
                <a:cubicBezTo>
                  <a:pt x="17464" y="38964"/>
                  <a:pt x="17464" y="38964"/>
                  <a:pt x="17464" y="38964"/>
                </a:cubicBezTo>
                <a:cubicBezTo>
                  <a:pt x="5633" y="26823"/>
                  <a:pt x="5633" y="26823"/>
                  <a:pt x="5633" y="26823"/>
                </a:cubicBezTo>
                <a:cubicBezTo>
                  <a:pt x="5352" y="26541"/>
                  <a:pt x="5352" y="26258"/>
                  <a:pt x="5352" y="25976"/>
                </a:cubicBezTo>
                <a:close/>
                <a:moveTo>
                  <a:pt x="24225" y="39529"/>
                </a:moveTo>
                <a:cubicBezTo>
                  <a:pt x="81408" y="96000"/>
                  <a:pt x="81408" y="96000"/>
                  <a:pt x="81408" y="96000"/>
                </a:cubicBezTo>
                <a:cubicBezTo>
                  <a:pt x="79718" y="101647"/>
                  <a:pt x="79718" y="101647"/>
                  <a:pt x="79718" y="101647"/>
                </a:cubicBezTo>
                <a:cubicBezTo>
                  <a:pt x="21126" y="42635"/>
                  <a:pt x="21126" y="42635"/>
                  <a:pt x="21126" y="42635"/>
                </a:cubicBezTo>
                <a:lnTo>
                  <a:pt x="24225" y="39529"/>
                </a:lnTo>
                <a:close/>
              </a:path>
            </a:pathLst>
          </a:custGeom>
          <a:solidFill>
            <a:schemeClr val="tx1"/>
          </a:solidFill>
          <a:ln>
            <a:noFill/>
          </a:ln>
        </p:spPr>
        <p:txBody>
          <a:bodyPr lIns="121900" tIns="60933" rIns="121900" bIns="60933" anchor="t" anchorCtr="0">
            <a:noAutofit/>
          </a:bodyPr>
          <a:lstStyle/>
          <a:p>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9" name="TextBox 8"/>
          <p:cNvSpPr txBox="1"/>
          <p:nvPr/>
        </p:nvSpPr>
        <p:spPr>
          <a:xfrm>
            <a:off x="2171701" y="5854700"/>
            <a:ext cx="3543300" cy="646331"/>
          </a:xfrm>
          <a:prstGeom prst="rect">
            <a:avLst/>
          </a:prstGeom>
          <a:noFill/>
        </p:spPr>
        <p:txBody>
          <a:bodyPr wrap="square" rtlCol="0">
            <a:spAutoFit/>
          </a:bodyPr>
          <a:lstStyle/>
          <a:p>
            <a:r>
              <a:rPr lang="zh-CN" altLang="en-US" b="1" dirty="0" smtClean="0">
                <a:solidFill>
                  <a:schemeClr val="tx1">
                    <a:lumMod val="50000"/>
                    <a:lumOff val="50000"/>
                  </a:schemeClr>
                </a:solidFill>
                <a:latin typeface="微软雅黑" panose="020B0503020204020204" pitchFamily="34" charset="-122"/>
                <a:ea typeface="微软雅黑" panose="020B0503020204020204" pitchFamily="34" charset="-122"/>
              </a:rPr>
              <a:t>形成</a:t>
            </a:r>
            <a:r>
              <a:rPr lang="en-US" altLang="zh-CN" b="1" dirty="0" smtClean="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b="1" dirty="0" smtClean="0">
                <a:solidFill>
                  <a:schemeClr val="tx1">
                    <a:lumMod val="50000"/>
                    <a:lumOff val="50000"/>
                  </a:schemeClr>
                </a:solidFill>
                <a:latin typeface="微软雅黑" panose="020B0503020204020204" pitchFamily="34" charset="-122"/>
                <a:ea typeface="微软雅黑" panose="020B0503020204020204" pitchFamily="34" charset="-122"/>
              </a:rPr>
              <a:t>生态环保优质农业投入品（肥料）评价技术规范</a:t>
            </a:r>
            <a:r>
              <a:rPr lang="en-US" altLang="zh-CN" b="1"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6219873" y="5880100"/>
            <a:ext cx="3889327" cy="646331"/>
          </a:xfrm>
          <a:prstGeom prst="rect">
            <a:avLst/>
          </a:prstGeom>
          <a:noFill/>
        </p:spPr>
        <p:txBody>
          <a:bodyPr wrap="square" rtlCol="0">
            <a:spAutoFit/>
          </a:bodyPr>
          <a:lstStyle/>
          <a:p>
            <a:r>
              <a:rPr lang="zh-CN" altLang="en-US" b="1" dirty="0" smtClean="0">
                <a:solidFill>
                  <a:schemeClr val="tx1">
                    <a:lumMod val="50000"/>
                    <a:lumOff val="50000"/>
                  </a:schemeClr>
                </a:solidFill>
                <a:latin typeface="微软雅黑" panose="020B0503020204020204" pitchFamily="34" charset="-122"/>
                <a:ea typeface="微软雅黑" panose="020B0503020204020204" pitchFamily="34" charset="-122"/>
              </a:rPr>
              <a:t>推荐生态环保优质农业投入品（肥料）试点生产企业及应用基地名单</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5" name="图片 13" descr="中化logo"/>
          <p:cNvPicPr>
            <a:picLocks noChangeAspect="1"/>
          </p:cNvPicPr>
          <p:nvPr/>
        </p:nvPicPr>
        <p:blipFill>
          <a:blip r:embed="rId3">
            <a:clrChange>
              <a:clrFrom>
                <a:srgbClr val="FFFFFF"/>
              </a:clrFrom>
              <a:clrTo>
                <a:srgbClr val="FFFFFF">
                  <a:alpha val="0"/>
                </a:srgbClr>
              </a:clrTo>
            </a:clrChange>
          </a:blip>
          <a:stretch>
            <a:fillRect/>
          </a:stretch>
        </p:blipFill>
        <p:spPr>
          <a:xfrm>
            <a:off x="10946765" y="6003925"/>
            <a:ext cx="1143000" cy="760095"/>
          </a:xfrm>
          <a:prstGeom prst="rect">
            <a:avLst/>
          </a:prstGeom>
          <a:noFill/>
          <a:ln w="9525">
            <a:noFill/>
          </a:ln>
        </p:spPr>
      </p:pic>
      <p:sp>
        <p:nvSpPr>
          <p:cNvPr id="2" name="矩形 1"/>
          <p:cNvSpPr/>
          <p:nvPr/>
        </p:nvSpPr>
        <p:spPr>
          <a:xfrm>
            <a:off x="0" y="6764020"/>
            <a:ext cx="361505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矩形 2"/>
          <p:cNvSpPr/>
          <p:nvPr/>
        </p:nvSpPr>
        <p:spPr>
          <a:xfrm>
            <a:off x="3662045" y="6764020"/>
            <a:ext cx="361505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矩形 3"/>
          <p:cNvSpPr/>
          <p:nvPr/>
        </p:nvSpPr>
        <p:spPr>
          <a:xfrm>
            <a:off x="7320280" y="6758940"/>
            <a:ext cx="361505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flipV="1">
            <a:off x="7640320" y="495300"/>
            <a:ext cx="258889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矩形 12"/>
          <p:cNvSpPr/>
          <p:nvPr/>
        </p:nvSpPr>
        <p:spPr>
          <a:xfrm flipV="1">
            <a:off x="4969510" y="495300"/>
            <a:ext cx="2588895" cy="76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flipV="1">
            <a:off x="2289175" y="500380"/>
            <a:ext cx="2588895"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Group 116"/>
          <p:cNvGrpSpPr/>
          <p:nvPr/>
        </p:nvGrpSpPr>
        <p:grpSpPr bwMode="auto">
          <a:xfrm>
            <a:off x="3185318" y="2099592"/>
            <a:ext cx="6226169" cy="665162"/>
            <a:chOff x="1056" y="1227"/>
            <a:chExt cx="3922" cy="419"/>
          </a:xfrm>
        </p:grpSpPr>
        <p:grpSp>
          <p:nvGrpSpPr>
            <p:cNvPr id="5" name="Group 88"/>
            <p:cNvGrpSpPr/>
            <p:nvPr/>
          </p:nvGrpSpPr>
          <p:grpSpPr bwMode="auto">
            <a:xfrm>
              <a:off x="1056" y="1227"/>
              <a:ext cx="480" cy="419"/>
              <a:chOff x="1110" y="2656"/>
              <a:chExt cx="1549" cy="1351"/>
            </a:xfrm>
          </p:grpSpPr>
          <p:sp>
            <p:nvSpPr>
              <p:cNvPr id="4121" name="AutoShape 89"/>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p>
                <a:pPr algn="ctr"/>
                <a:endParaRPr lang="zh-CN" altLang="en-US"/>
              </a:p>
            </p:txBody>
          </p:sp>
          <p:sp>
            <p:nvSpPr>
              <p:cNvPr id="4122" name="AutoShape 90"/>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p>
                <a:pPr algn="ctr"/>
                <a:endParaRPr lang="zh-CN" altLang="en-US"/>
              </a:p>
            </p:txBody>
          </p:sp>
          <p:sp>
            <p:nvSpPr>
              <p:cNvPr id="12" name="AutoShape 91"/>
              <p:cNvSpPr>
                <a:spLocks noChangeArrowheads="1"/>
              </p:cNvSpPr>
              <p:nvPr/>
            </p:nvSpPr>
            <p:spPr bwMode="gray">
              <a:xfrm>
                <a:off x="1200" y="2737"/>
                <a:ext cx="1349" cy="1167"/>
              </a:xfrm>
              <a:prstGeom prst="hexagon">
                <a:avLst>
                  <a:gd name="adj" fmla="val 28896"/>
                  <a:gd name="vf" fmla="val 115470"/>
                </a:avLst>
              </a:prstGeom>
              <a:solidFill>
                <a:srgbClr val="00B050"/>
              </a:solidFill>
              <a:ln w="9525">
                <a:solidFill>
                  <a:schemeClr val="tx1"/>
                </a:solidFill>
                <a:miter lim="800000"/>
              </a:ln>
              <a:effectLst/>
            </p:spPr>
            <p:txBody>
              <a:bodyPr wrap="none" anchor="ctr"/>
              <a:p>
                <a:pPr algn="ctr">
                  <a:defRPr/>
                </a:pPr>
                <a:endParaRPr lang="zh-CN" altLang="en-US"/>
              </a:p>
            </p:txBody>
          </p:sp>
        </p:grpSp>
        <p:sp>
          <p:nvSpPr>
            <p:cNvPr id="4118" name="Line 96"/>
            <p:cNvSpPr>
              <a:spLocks noChangeShapeType="1"/>
            </p:cNvSpPr>
            <p:nvPr/>
          </p:nvSpPr>
          <p:spPr bwMode="auto">
            <a:xfrm flipV="1">
              <a:off x="1440" y="1601"/>
              <a:ext cx="3538" cy="10"/>
            </a:xfrm>
            <a:prstGeom prst="line">
              <a:avLst/>
            </a:prstGeom>
            <a:noFill/>
            <a:ln w="25400">
              <a:solidFill>
                <a:schemeClr val="tx1"/>
              </a:solidFill>
              <a:prstDash val="sysDot"/>
              <a:round/>
              <a:tailEnd type="oval" w="med" len="med"/>
            </a:ln>
          </p:spPr>
          <p:txBody>
            <a:bodyPr wrap="none" anchor="ctr"/>
            <a:p>
              <a:endParaRPr lang="zh-CN" altLang="en-US"/>
            </a:p>
          </p:txBody>
        </p:sp>
        <p:sp>
          <p:nvSpPr>
            <p:cNvPr id="4119" name="Text Box 97"/>
            <p:cNvSpPr txBox="1">
              <a:spLocks noChangeArrowheads="1"/>
            </p:cNvSpPr>
            <p:nvPr/>
          </p:nvSpPr>
          <p:spPr bwMode="auto">
            <a:xfrm>
              <a:off x="1554" y="1266"/>
              <a:ext cx="2560" cy="271"/>
            </a:xfrm>
            <a:prstGeom prst="rect">
              <a:avLst/>
            </a:prstGeom>
            <a:noFill/>
            <a:ln w="9525" algn="ctr">
              <a:noFill/>
              <a:miter lim="800000"/>
            </a:ln>
          </p:spPr>
          <p:txBody>
            <a:bodyPr wrap="none">
              <a:spAutoFit/>
            </a:bodyPr>
            <a:p>
              <a:pPr algn="ctr"/>
              <a:r>
                <a:rPr lang="zh-CN" altLang="en-US" sz="2200" b="1" dirty="0" smtClean="0">
                  <a:latin typeface="微软雅黑" panose="020B0503020204020204" pitchFamily="34" charset="-122"/>
                  <a:ea typeface="微软雅黑" panose="020B0503020204020204" pitchFamily="34" charset="-122"/>
                </a:rPr>
                <a:t>   生态环保优质投入品政策解读</a:t>
              </a:r>
              <a:endParaRPr lang="en-US" altLang="zh-CN" sz="2200" b="1" dirty="0">
                <a:latin typeface="微软雅黑" panose="020B0503020204020204" pitchFamily="34" charset="-122"/>
                <a:ea typeface="微软雅黑" panose="020B0503020204020204" pitchFamily="34" charset="-122"/>
              </a:endParaRPr>
            </a:p>
          </p:txBody>
        </p:sp>
        <p:sp>
          <p:nvSpPr>
            <p:cNvPr id="4120" name="Text Box 98"/>
            <p:cNvSpPr txBox="1">
              <a:spLocks noChangeArrowheads="1"/>
            </p:cNvSpPr>
            <p:nvPr/>
          </p:nvSpPr>
          <p:spPr bwMode="gray">
            <a:xfrm>
              <a:off x="1189" y="1298"/>
              <a:ext cx="223" cy="288"/>
            </a:xfrm>
            <a:prstGeom prst="rect">
              <a:avLst/>
            </a:prstGeom>
            <a:noFill/>
            <a:ln w="9525" algn="ctr">
              <a:noFill/>
              <a:miter lim="800000"/>
            </a:ln>
          </p:spPr>
          <p:txBody>
            <a:bodyPr wrap="none">
              <a:spAutoFit/>
            </a:bodyPr>
            <a:p>
              <a:pPr algn="ctr"/>
              <a:r>
                <a:rPr lang="en-US" altLang="zh-CN" sz="2400" b="1" dirty="0">
                  <a:solidFill>
                    <a:schemeClr val="bg1"/>
                  </a:solidFill>
                  <a:ea typeface="宋体" panose="02010600030101010101" pitchFamily="2" charset="-122"/>
                </a:rPr>
                <a:t>1</a:t>
              </a:r>
              <a:endParaRPr lang="en-US" altLang="zh-CN" sz="2400" b="1" dirty="0">
                <a:solidFill>
                  <a:schemeClr val="bg1"/>
                </a:solidFill>
                <a:ea typeface="宋体" panose="02010600030101010101" pitchFamily="2" charset="-122"/>
              </a:endParaRPr>
            </a:p>
          </p:txBody>
        </p:sp>
      </p:grpSp>
      <p:grpSp>
        <p:nvGrpSpPr>
          <p:cNvPr id="6" name="Group 117"/>
          <p:cNvGrpSpPr/>
          <p:nvPr/>
        </p:nvGrpSpPr>
        <p:grpSpPr bwMode="auto">
          <a:xfrm>
            <a:off x="3213893" y="3527281"/>
            <a:ext cx="6258976" cy="665163"/>
            <a:chOff x="1056" y="1803"/>
            <a:chExt cx="4074" cy="419"/>
          </a:xfrm>
        </p:grpSpPr>
        <p:grpSp>
          <p:nvGrpSpPr>
            <p:cNvPr id="7" name="Group 92"/>
            <p:cNvGrpSpPr/>
            <p:nvPr/>
          </p:nvGrpSpPr>
          <p:grpSpPr bwMode="auto">
            <a:xfrm>
              <a:off x="1056" y="1803"/>
              <a:ext cx="480" cy="419"/>
              <a:chOff x="3174" y="2656"/>
              <a:chExt cx="1549" cy="1351"/>
            </a:xfrm>
          </p:grpSpPr>
          <p:sp>
            <p:nvSpPr>
              <p:cNvPr id="4114" name="AutoShape 93"/>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ln>
            </p:spPr>
            <p:txBody>
              <a:bodyPr wrap="none" anchor="ctr"/>
              <a:p>
                <a:pPr algn="ctr"/>
                <a:endParaRPr lang="zh-CN" altLang="en-US"/>
              </a:p>
            </p:txBody>
          </p:sp>
          <p:sp>
            <p:nvSpPr>
              <p:cNvPr id="4115" name="AutoShape 94"/>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p>
                <a:pPr algn="ctr"/>
                <a:endParaRPr lang="zh-CN" altLang="en-US"/>
              </a:p>
            </p:txBody>
          </p:sp>
          <p:sp>
            <p:nvSpPr>
              <p:cNvPr id="20" name="AutoShape 95"/>
              <p:cNvSpPr>
                <a:spLocks noChangeArrowheads="1"/>
              </p:cNvSpPr>
              <p:nvPr/>
            </p:nvSpPr>
            <p:spPr bwMode="gray">
              <a:xfrm>
                <a:off x="3264" y="2737"/>
                <a:ext cx="1349" cy="1167"/>
              </a:xfrm>
              <a:prstGeom prst="hexagon">
                <a:avLst>
                  <a:gd name="adj" fmla="val 28896"/>
                  <a:gd name="vf" fmla="val 115470"/>
                </a:avLst>
              </a:prstGeom>
              <a:solidFill>
                <a:srgbClr val="00B050"/>
              </a:solidFill>
              <a:ln w="9525">
                <a:solidFill>
                  <a:schemeClr val="tx1"/>
                </a:solidFill>
                <a:miter lim="800000"/>
              </a:ln>
              <a:effectLst/>
            </p:spPr>
            <p:txBody>
              <a:bodyPr wrap="none" anchor="ctr"/>
              <a:p>
                <a:pPr algn="ctr">
                  <a:defRPr/>
                </a:pPr>
                <a:endParaRPr lang="zh-CN" altLang="en-US"/>
              </a:p>
            </p:txBody>
          </p:sp>
        </p:grpSp>
        <p:sp>
          <p:nvSpPr>
            <p:cNvPr id="4111" name="Line 99"/>
            <p:cNvSpPr>
              <a:spLocks noChangeShapeType="1"/>
            </p:cNvSpPr>
            <p:nvPr/>
          </p:nvSpPr>
          <p:spPr bwMode="auto">
            <a:xfrm>
              <a:off x="1440" y="2187"/>
              <a:ext cx="3655" cy="4"/>
            </a:xfrm>
            <a:prstGeom prst="line">
              <a:avLst/>
            </a:prstGeom>
            <a:noFill/>
            <a:ln w="25400">
              <a:solidFill>
                <a:schemeClr val="tx1"/>
              </a:solidFill>
              <a:prstDash val="sysDot"/>
              <a:round/>
              <a:tailEnd type="oval" w="med" len="med"/>
            </a:ln>
          </p:spPr>
          <p:txBody>
            <a:bodyPr wrap="none" anchor="ctr"/>
            <a:p>
              <a:endParaRPr lang="zh-CN" altLang="en-US"/>
            </a:p>
          </p:txBody>
        </p:sp>
        <p:sp>
          <p:nvSpPr>
            <p:cNvPr id="4112" name="Text Box 100"/>
            <p:cNvSpPr txBox="1">
              <a:spLocks noChangeArrowheads="1"/>
            </p:cNvSpPr>
            <p:nvPr/>
          </p:nvSpPr>
          <p:spPr bwMode="auto">
            <a:xfrm>
              <a:off x="1536" y="1817"/>
              <a:ext cx="3594" cy="271"/>
            </a:xfrm>
            <a:prstGeom prst="rect">
              <a:avLst/>
            </a:prstGeom>
            <a:noFill/>
            <a:ln w="9525" algn="ctr">
              <a:noFill/>
              <a:miter lim="800000"/>
            </a:ln>
          </p:spPr>
          <p:txBody>
            <a:bodyPr wrap="square">
              <a:spAutoFit/>
            </a:bodyPr>
            <a:p>
              <a:pPr algn="ctr"/>
              <a:endParaRPr lang="en-US" altLang="zh-CN" sz="2200" b="1" dirty="0">
                <a:latin typeface="微软雅黑" panose="020B0503020204020204" pitchFamily="34" charset="-122"/>
                <a:ea typeface="微软雅黑" panose="020B0503020204020204" pitchFamily="34" charset="-122"/>
              </a:endParaRPr>
            </a:p>
          </p:txBody>
        </p:sp>
        <p:sp>
          <p:nvSpPr>
            <p:cNvPr id="4113" name="Text Box 101"/>
            <p:cNvSpPr txBox="1">
              <a:spLocks noChangeArrowheads="1"/>
            </p:cNvSpPr>
            <p:nvPr/>
          </p:nvSpPr>
          <p:spPr bwMode="gray">
            <a:xfrm>
              <a:off x="1189" y="1865"/>
              <a:ext cx="223" cy="288"/>
            </a:xfrm>
            <a:prstGeom prst="rect">
              <a:avLst/>
            </a:prstGeom>
            <a:noFill/>
            <a:ln w="9525" algn="ctr">
              <a:noFill/>
              <a:miter lim="800000"/>
            </a:ln>
          </p:spPr>
          <p:txBody>
            <a:bodyPr wrap="none">
              <a:spAutoFit/>
            </a:bodyPr>
            <a:p>
              <a:pPr algn="ctr"/>
              <a:r>
                <a:rPr lang="en-US" altLang="zh-CN" sz="2400" b="1" dirty="0">
                  <a:solidFill>
                    <a:schemeClr val="bg1"/>
                  </a:solidFill>
                  <a:ea typeface="宋体" panose="02010600030101010101" pitchFamily="2" charset="-122"/>
                </a:rPr>
                <a:t>2</a:t>
              </a:r>
              <a:endParaRPr lang="en-US" altLang="zh-CN" sz="2400" b="1" dirty="0">
                <a:solidFill>
                  <a:schemeClr val="bg1"/>
                </a:solidFill>
                <a:ea typeface="宋体" panose="02010600030101010101" pitchFamily="2" charset="-122"/>
              </a:endParaRPr>
            </a:p>
          </p:txBody>
        </p:sp>
      </p:grpSp>
      <p:grpSp>
        <p:nvGrpSpPr>
          <p:cNvPr id="8" name="Group 118"/>
          <p:cNvGrpSpPr/>
          <p:nvPr/>
        </p:nvGrpSpPr>
        <p:grpSpPr bwMode="auto">
          <a:xfrm>
            <a:off x="3213893" y="3620192"/>
            <a:ext cx="6226168" cy="1998661"/>
            <a:chOff x="1056" y="1525"/>
            <a:chExt cx="3922" cy="1259"/>
          </a:xfrm>
        </p:grpSpPr>
        <p:grpSp>
          <p:nvGrpSpPr>
            <p:cNvPr id="9" name="Group 102"/>
            <p:cNvGrpSpPr/>
            <p:nvPr/>
          </p:nvGrpSpPr>
          <p:grpSpPr bwMode="auto">
            <a:xfrm>
              <a:off x="1056" y="2365"/>
              <a:ext cx="480" cy="419"/>
              <a:chOff x="1110" y="2656"/>
              <a:chExt cx="1549" cy="1351"/>
            </a:xfrm>
          </p:grpSpPr>
          <p:sp>
            <p:nvSpPr>
              <p:cNvPr id="4107" name="AutoShape 103"/>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p>
                <a:pPr algn="ctr"/>
                <a:endParaRPr lang="zh-CN" altLang="en-US"/>
              </a:p>
            </p:txBody>
          </p:sp>
          <p:sp>
            <p:nvSpPr>
              <p:cNvPr id="4108" name="AutoShape 104"/>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p>
                <a:pPr algn="ctr"/>
                <a:endParaRPr lang="zh-CN" altLang="en-US"/>
              </a:p>
            </p:txBody>
          </p:sp>
          <p:sp>
            <p:nvSpPr>
              <p:cNvPr id="28" name="AutoShape 105"/>
              <p:cNvSpPr>
                <a:spLocks noChangeArrowheads="1"/>
              </p:cNvSpPr>
              <p:nvPr/>
            </p:nvSpPr>
            <p:spPr bwMode="gray">
              <a:xfrm>
                <a:off x="1200" y="2737"/>
                <a:ext cx="1349" cy="1167"/>
              </a:xfrm>
              <a:prstGeom prst="hexagon">
                <a:avLst>
                  <a:gd name="adj" fmla="val 28896"/>
                  <a:gd name="vf" fmla="val 115470"/>
                </a:avLst>
              </a:prstGeom>
              <a:solidFill>
                <a:srgbClr val="00B050"/>
              </a:solidFill>
              <a:ln w="9525">
                <a:solidFill>
                  <a:schemeClr val="tx1"/>
                </a:solidFill>
                <a:miter lim="800000"/>
              </a:ln>
              <a:effectLst/>
            </p:spPr>
            <p:txBody>
              <a:bodyPr wrap="none" anchor="ctr"/>
              <a:p>
                <a:pPr algn="ctr">
                  <a:defRPr/>
                </a:pPr>
                <a:endParaRPr lang="zh-CN" altLang="en-US"/>
              </a:p>
            </p:txBody>
          </p:sp>
        </p:grpSp>
        <p:sp>
          <p:nvSpPr>
            <p:cNvPr id="4104" name="Line 110"/>
            <p:cNvSpPr>
              <a:spLocks noChangeShapeType="1"/>
            </p:cNvSpPr>
            <p:nvPr/>
          </p:nvSpPr>
          <p:spPr bwMode="auto">
            <a:xfrm flipV="1">
              <a:off x="1440" y="2735"/>
              <a:ext cx="3538" cy="14"/>
            </a:xfrm>
            <a:prstGeom prst="line">
              <a:avLst/>
            </a:prstGeom>
            <a:noFill/>
            <a:ln w="25400">
              <a:solidFill>
                <a:schemeClr val="tx1"/>
              </a:solidFill>
              <a:prstDash val="sysDot"/>
              <a:round/>
              <a:tailEnd type="oval" w="med" len="med"/>
            </a:ln>
          </p:spPr>
          <p:txBody>
            <a:bodyPr wrap="none" anchor="ctr"/>
            <a:p>
              <a:endParaRPr lang="zh-CN" altLang="en-US"/>
            </a:p>
          </p:txBody>
        </p:sp>
        <p:sp>
          <p:nvSpPr>
            <p:cNvPr id="4105" name="Text Box 111"/>
            <p:cNvSpPr txBox="1">
              <a:spLocks noChangeArrowheads="1"/>
            </p:cNvSpPr>
            <p:nvPr/>
          </p:nvSpPr>
          <p:spPr bwMode="auto">
            <a:xfrm>
              <a:off x="1127" y="1525"/>
              <a:ext cx="2296" cy="271"/>
            </a:xfrm>
            <a:prstGeom prst="rect">
              <a:avLst/>
            </a:prstGeom>
            <a:noFill/>
            <a:ln w="9525" algn="ctr">
              <a:noFill/>
              <a:miter lim="800000"/>
            </a:ln>
          </p:spPr>
          <p:txBody>
            <a:bodyPr wrap="square">
              <a:spAutoFit/>
            </a:bodyPr>
            <a:p>
              <a:pPr algn="ctr"/>
              <a:r>
                <a:rPr lang="zh-CN" altLang="en-US" sz="2200" b="1" dirty="0" smtClean="0">
                  <a:latin typeface="微软雅黑" panose="020B0503020204020204" pitchFamily="34" charset="-122"/>
                  <a:ea typeface="微软雅黑" panose="020B0503020204020204" pitchFamily="34" charset="-122"/>
                  <a:sym typeface="+mn-ea"/>
                </a:rPr>
                <a:t>评价方案介绍</a:t>
              </a:r>
              <a:endParaRPr lang="zh-CN" altLang="en-US" sz="2200" b="1" dirty="0" smtClean="0">
                <a:latin typeface="微软雅黑" panose="020B0503020204020204" pitchFamily="34" charset="-122"/>
                <a:ea typeface="微软雅黑" panose="020B0503020204020204" pitchFamily="34" charset="-122"/>
                <a:sym typeface="+mn-ea"/>
              </a:endParaRPr>
            </a:p>
          </p:txBody>
        </p:sp>
        <p:sp>
          <p:nvSpPr>
            <p:cNvPr id="4106" name="Text Box 112"/>
            <p:cNvSpPr txBox="1">
              <a:spLocks noChangeArrowheads="1"/>
            </p:cNvSpPr>
            <p:nvPr/>
          </p:nvSpPr>
          <p:spPr bwMode="gray">
            <a:xfrm>
              <a:off x="1189" y="2427"/>
              <a:ext cx="223" cy="288"/>
            </a:xfrm>
            <a:prstGeom prst="rect">
              <a:avLst/>
            </a:prstGeom>
            <a:noFill/>
            <a:ln w="9525" algn="ctr">
              <a:noFill/>
              <a:miter lim="800000"/>
            </a:ln>
          </p:spPr>
          <p:txBody>
            <a:bodyPr wrap="none">
              <a:spAutoFit/>
            </a:bodyPr>
            <a:p>
              <a:pPr algn="ctr"/>
              <a:r>
                <a:rPr lang="en-US" altLang="zh-CN" sz="2400" b="1" dirty="0">
                  <a:solidFill>
                    <a:schemeClr val="bg1"/>
                  </a:solidFill>
                  <a:ea typeface="宋体" panose="02010600030101010101" pitchFamily="2" charset="-122"/>
                </a:rPr>
                <a:t>3</a:t>
              </a:r>
              <a:endParaRPr lang="en-US" altLang="zh-CN" sz="2400" b="1" dirty="0">
                <a:solidFill>
                  <a:schemeClr val="bg1"/>
                </a:solidFill>
                <a:ea typeface="宋体" panose="02010600030101010101" pitchFamily="2" charset="-122"/>
              </a:endParaRPr>
            </a:p>
          </p:txBody>
        </p:sp>
      </p:grpSp>
      <p:sp>
        <p:nvSpPr>
          <p:cNvPr id="38" name="标题 1"/>
          <p:cNvSpPr>
            <a:spLocks noGrp="1"/>
          </p:cNvSpPr>
          <p:nvPr>
            <p:ph type="title"/>
          </p:nvPr>
        </p:nvSpPr>
        <p:spPr>
          <a:xfrm>
            <a:off x="5489866" y="675796"/>
            <a:ext cx="1545234" cy="561975"/>
          </a:xfrm>
        </p:spPr>
        <p:txBody>
          <a:bodyPr>
            <a:normAutofit fontScale="90000"/>
          </a:bodyPr>
          <a:p>
            <a:pPr algn="ctr">
              <a:defRPr/>
            </a:pPr>
            <a:r>
              <a:rPr lang="zh-CN" altLang="en-US" dirty="0" smtClean="0">
                <a:latin typeface="方正小标宋简体" pitchFamily="2" charset="-122"/>
                <a:ea typeface="方正小标宋简体" pitchFamily="2" charset="-122"/>
              </a:rPr>
              <a:t>目 录</a:t>
            </a:r>
            <a:endParaRPr lang="zh-CN" altLang="en-US" dirty="0">
              <a:latin typeface="方正小标宋简体" pitchFamily="2" charset="-122"/>
              <a:ea typeface="方正小标宋简体" pitchFamily="2" charset="-122"/>
            </a:endParaRPr>
          </a:p>
        </p:txBody>
      </p:sp>
      <p:sp>
        <p:nvSpPr>
          <p:cNvPr id="29" name="Text Box 111"/>
          <p:cNvSpPr txBox="1">
            <a:spLocks noChangeArrowheads="1"/>
          </p:cNvSpPr>
          <p:nvPr/>
        </p:nvSpPr>
        <p:spPr bwMode="auto">
          <a:xfrm>
            <a:off x="4199091" y="5045380"/>
            <a:ext cx="2418080" cy="429895"/>
          </a:xfrm>
          <a:prstGeom prst="rect">
            <a:avLst/>
          </a:prstGeom>
          <a:noFill/>
          <a:ln w="9525" algn="ctr">
            <a:noFill/>
            <a:miter lim="800000"/>
          </a:ln>
        </p:spPr>
        <p:txBody>
          <a:bodyPr wrap="none">
            <a:spAutoFit/>
          </a:bodyPr>
          <a:p>
            <a:pPr algn="ctr"/>
            <a:r>
              <a:rPr lang="zh-CN" altLang="en-US" sz="2200" b="1" dirty="0" smtClean="0">
                <a:latin typeface="微软雅黑" panose="020B0503020204020204" pitchFamily="34" charset="-122"/>
                <a:ea typeface="微软雅黑" panose="020B0503020204020204" pitchFamily="34" charset="-122"/>
              </a:rPr>
              <a:t>肥料产品技术升级</a:t>
            </a:r>
            <a:endParaRPr lang="zh-CN" altLang="en-US" sz="2200" b="1" dirty="0" smtClean="0">
              <a:latin typeface="微软雅黑" panose="020B0503020204020204" pitchFamily="34" charset="-122"/>
              <a:ea typeface="微软雅黑" panose="020B0503020204020204" pitchFamily="34" charset="-122"/>
            </a:endParaRPr>
          </a:p>
        </p:txBody>
      </p:sp>
    </p:spTree>
  </p:cSld>
  <p:clrMapOvr>
    <a:masterClrMapping/>
  </p:clrMapOvr>
</p:sld>
</file>

<file path=ppt/tags/tag1.xml><?xml version="1.0" encoding="utf-8"?>
<p:tagLst xmlns:p="http://schemas.openxmlformats.org/presentationml/2006/main">
  <p:tag name="KSO_WM_UNIT_PLACING_PICTURE_USER_VIEWPORT" val="{&quot;height&quot;:7050,&quot;width&quot;:9330}"/>
</p:tagLst>
</file>

<file path=ppt/tags/tag2.xml><?xml version="1.0" encoding="utf-8"?>
<p:tagLst xmlns:p="http://schemas.openxmlformats.org/presentationml/2006/main">
  <p:tag name="KSO_WM_UNIT_PLACING_PICTURE_USER_VIEWPORT" val="{&quot;height&quot;:9688,&quot;width&quot;:8908}"/>
</p:tagLst>
</file>

<file path=ppt/tags/tag3.xml><?xml version="1.0" encoding="utf-8"?>
<p:tagLst xmlns:p="http://schemas.openxmlformats.org/presentationml/2006/main">
  <p:tag name="KSO_WM_UNIT_PLACING_PICTURE_USER_VIEWPORT" val="{&quot;height&quot;:9688,&quot;width&quot;:8908}"/>
</p:tagLst>
</file>

<file path=ppt/theme/theme1.xml><?xml version="1.0" encoding="utf-8"?>
<a:theme xmlns:a="http://schemas.openxmlformats.org/drawingml/2006/main" name="Office 主题​​">
  <a:themeElements>
    <a:clrScheme name="自定义 1">
      <a:dk1>
        <a:sysClr val="windowText" lastClr="000000"/>
      </a:dk1>
      <a:lt1>
        <a:sysClr val="window" lastClr="FFFFFF"/>
      </a:lt1>
      <a:dk2>
        <a:srgbClr val="44546A"/>
      </a:dk2>
      <a:lt2>
        <a:srgbClr val="E7E6E6"/>
      </a:lt2>
      <a:accent1>
        <a:srgbClr val="3C3930"/>
      </a:accent1>
      <a:accent2>
        <a:srgbClr val="776C59"/>
      </a:accent2>
      <a:accent3>
        <a:srgbClr val="3C3930"/>
      </a:accent3>
      <a:accent4>
        <a:srgbClr val="5A5548"/>
      </a:accent4>
      <a:accent5>
        <a:srgbClr val="385344"/>
      </a:accent5>
      <a:accent6>
        <a:srgbClr val="474532"/>
      </a:accent6>
      <a:hlink>
        <a:srgbClr val="3C6345"/>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4174</Words>
  <Application>WPS 演示</Application>
  <PresentationFormat>自定义</PresentationFormat>
  <Paragraphs>467</Paragraphs>
  <Slides>41</Slides>
  <Notes>2</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41</vt:i4>
      </vt:variant>
    </vt:vector>
  </HeadingPairs>
  <TitlesOfParts>
    <vt:vector size="62" baseType="lpstr">
      <vt:lpstr>Arial</vt:lpstr>
      <vt:lpstr>宋体</vt:lpstr>
      <vt:lpstr>Wingdings</vt:lpstr>
      <vt:lpstr>Times New Roman</vt:lpstr>
      <vt:lpstr>微软雅黑</vt:lpstr>
      <vt:lpstr>Calibri</vt:lpstr>
      <vt:lpstr>方正小标宋简体</vt:lpstr>
      <vt:lpstr>等线</vt:lpstr>
      <vt:lpstr>Arial Unicode MS</vt:lpstr>
      <vt:lpstr>等线 Light</vt:lpstr>
      <vt:lpstr>Adobe Arabic</vt:lpstr>
      <vt:lpstr>Adobe Devanagari</vt:lpstr>
      <vt:lpstr>Bebas Neue</vt:lpstr>
      <vt:lpstr>Segoe Print</vt:lpstr>
      <vt:lpstr>FontAwesome</vt:lpstr>
      <vt:lpstr>Gill Sans</vt:lpstr>
      <vt:lpstr>Source Sans Pro Light</vt:lpstr>
      <vt:lpstr>Lato</vt:lpstr>
      <vt:lpstr>黑体</vt:lpstr>
      <vt:lpstr>仿宋</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目 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Joyce</dc:creator>
  <cp:lastModifiedBy>Admin</cp:lastModifiedBy>
  <cp:revision>223</cp:revision>
  <dcterms:created xsi:type="dcterms:W3CDTF">2017-02-17T14:50:00Z</dcterms:created>
  <dcterms:modified xsi:type="dcterms:W3CDTF">2020-11-03T01:41:11Z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2052-11.1.0.9999</vt:lpwstr>
  </property>
</Properties>
</file>